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eague Spartan Medium"/>
      <p:regular r:id="rId29"/>
      <p:bold r:id="rId30"/>
    </p:embeddedFont>
    <p:embeddedFont>
      <p:font typeface="League Spartan"/>
      <p:regular r:id="rId31"/>
      <p:bold r:id="rId32"/>
    </p:embeddedFont>
    <p:embeddedFont>
      <p:font typeface="Raleway"/>
      <p:regular r:id="rId33"/>
      <p:bold r:id="rId34"/>
      <p:italic r:id="rId35"/>
      <p:boldItalic r:id="rId36"/>
    </p:embeddedFont>
    <p:embeddedFont>
      <p:font typeface="Be Vietnam Pro"/>
      <p:regular r:id="rId37"/>
      <p:bold r:id="rId38"/>
      <p:italic r:id="rId39"/>
      <p:boldItalic r:id="rId40"/>
    </p:embeddedFont>
    <p:embeddedFont>
      <p:font typeface="Be Vietnam Pro Medium"/>
      <p:regular r:id="rId41"/>
      <p:bold r:id="rId42"/>
      <p:italic r:id="rId43"/>
      <p:boldItalic r:id="rId44"/>
    </p:embeddedFont>
    <p:embeddedFont>
      <p:font typeface="League Spartan Light"/>
      <p:regular r:id="rId45"/>
      <p:bold r:id="rId46"/>
    </p:embeddedFont>
    <p:embeddedFont>
      <p:font typeface="Be Vietnam Pro Thin"/>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grsXP8vwfvG9L5G4AhQGkUkNsU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eVietnamPro-boldItalic.fntdata"/><Relationship Id="rId42" Type="http://schemas.openxmlformats.org/officeDocument/2006/relationships/font" Target="fonts/BeVietnamProMedium-bold.fntdata"/><Relationship Id="rId41" Type="http://schemas.openxmlformats.org/officeDocument/2006/relationships/font" Target="fonts/BeVietnamProMedium-regular.fntdata"/><Relationship Id="rId44" Type="http://schemas.openxmlformats.org/officeDocument/2006/relationships/font" Target="fonts/BeVietnamProMedium-boldItalic.fntdata"/><Relationship Id="rId43" Type="http://schemas.openxmlformats.org/officeDocument/2006/relationships/font" Target="fonts/BeVietnamProMedium-italic.fntdata"/><Relationship Id="rId46" Type="http://schemas.openxmlformats.org/officeDocument/2006/relationships/font" Target="fonts/LeagueSpartanLight-bold.fntdata"/><Relationship Id="rId45" Type="http://schemas.openxmlformats.org/officeDocument/2006/relationships/font" Target="fonts/LeagueSpartanLight-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BeVietnamProThin-bold.fntdata"/><Relationship Id="rId47" Type="http://schemas.openxmlformats.org/officeDocument/2006/relationships/font" Target="fonts/BeVietnamProThin-regular.fntdata"/><Relationship Id="rId49" Type="http://schemas.openxmlformats.org/officeDocument/2006/relationships/font" Target="fonts/BeVietnamProThin-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eagueSpartan-regular.fntdata"/><Relationship Id="rId30" Type="http://schemas.openxmlformats.org/officeDocument/2006/relationships/font" Target="fonts/LeagueSpartanMedium-bold.fntdata"/><Relationship Id="rId33" Type="http://schemas.openxmlformats.org/officeDocument/2006/relationships/font" Target="fonts/Raleway-regular.fntdata"/><Relationship Id="rId32" Type="http://schemas.openxmlformats.org/officeDocument/2006/relationships/font" Target="fonts/LeagueSpartan-bold.fntdata"/><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BeVietnamPro-regular.fntdata"/><Relationship Id="rId36" Type="http://schemas.openxmlformats.org/officeDocument/2006/relationships/font" Target="fonts/Raleway-boldItalic.fntdata"/><Relationship Id="rId39" Type="http://schemas.openxmlformats.org/officeDocument/2006/relationships/font" Target="fonts/BeVietnamPro-italic.fntdata"/><Relationship Id="rId38" Type="http://schemas.openxmlformats.org/officeDocument/2006/relationships/font" Target="fonts/BeVietnamPr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LeagueSpartanMedium-regular.fntdata"/><Relationship Id="rId51" Type="http://schemas.openxmlformats.org/officeDocument/2006/relationships/font" Target="fonts/OpenSans-regular.fntdata"/><Relationship Id="rId50" Type="http://schemas.openxmlformats.org/officeDocument/2006/relationships/font" Target="fonts/BeVietnamProThin-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de98f0e8e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de98f0e8eb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t>Hi everyone, we are Blueprint Jacks, and today we present P2P2P — </a:t>
            </a:r>
            <a:endParaRPr b="1" sz="1600"/>
          </a:p>
          <a:p>
            <a:pPr indent="0" lvl="0" marL="0" rtl="0" algn="l">
              <a:lnSpc>
                <a:spcPct val="115000"/>
              </a:lnSpc>
              <a:spcBef>
                <a:spcPts val="0"/>
              </a:spcBef>
              <a:spcAft>
                <a:spcPts val="0"/>
              </a:spcAft>
              <a:buClr>
                <a:schemeClr val="dk1"/>
              </a:buClr>
              <a:buSzPts val="1100"/>
              <a:buFont typeface="Arial"/>
              <a:buNone/>
            </a:pPr>
            <a:r>
              <a:rPr b="1" lang="en" sz="1600"/>
              <a:t>the VS Code extension we have been deveioping which turns </a:t>
            </a:r>
            <a:endParaRPr b="1" sz="1600"/>
          </a:p>
          <a:p>
            <a:pPr indent="0" lvl="0" marL="0" rtl="0" algn="l">
              <a:lnSpc>
                <a:spcPct val="115000"/>
              </a:lnSpc>
              <a:spcBef>
                <a:spcPts val="0"/>
              </a:spcBef>
              <a:spcAft>
                <a:spcPts val="0"/>
              </a:spcAft>
              <a:buClr>
                <a:schemeClr val="dk1"/>
              </a:buClr>
              <a:buSzPts val="1100"/>
              <a:buFont typeface="Arial"/>
              <a:buNone/>
            </a:pPr>
            <a:r>
              <a:t/>
            </a:r>
            <a:endParaRPr b="1" sz="1600"/>
          </a:p>
          <a:p>
            <a:pPr indent="0" lvl="0" marL="0" rtl="0" algn="l">
              <a:lnSpc>
                <a:spcPct val="115000"/>
              </a:lnSpc>
              <a:spcBef>
                <a:spcPts val="0"/>
              </a:spcBef>
              <a:spcAft>
                <a:spcPts val="0"/>
              </a:spcAft>
              <a:buClr>
                <a:schemeClr val="dk1"/>
              </a:buClr>
              <a:buSzPts val="1100"/>
              <a:buFont typeface="Arial"/>
              <a:buNone/>
            </a:pPr>
            <a:r>
              <a:rPr b="1" lang="en" sz="1600"/>
              <a:t>PlusCal to PlantUML to PDF.</a:t>
            </a:r>
            <a:endParaRPr b="1"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e98f0e8eb_0_3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3de98f0e8eb_0_3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700">
                <a:solidFill>
                  <a:schemeClr val="dk1"/>
                </a:solidFill>
              </a:rPr>
              <a:t>To guide our development, we focused on a small set of key requirements.</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rPr>
              <a:t>Functionally, the system needed to automatically generate diagrams and full documentation directly from verified models, while integrating seamlessly into the engineer’s workflow.</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rPr>
              <a:t>From a quality perspective, the system </a:t>
            </a:r>
            <a:r>
              <a:rPr lang="en" sz="1700">
                <a:solidFill>
                  <a:schemeClr val="dk1"/>
                </a:solidFill>
              </a:rPr>
              <a:t>had </a:t>
            </a:r>
            <a:r>
              <a:rPr lang="en" sz="1700">
                <a:solidFill>
                  <a:schemeClr val="dk1"/>
                </a:solidFill>
              </a:rPr>
              <a:t>to be accurate and fully consistent with the verified logic, fast enough to fit into real development cycles, and deterministic so that outputs are always reliable.</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700">
                <a:solidFill>
                  <a:schemeClr val="dk1"/>
                </a:solidFill>
              </a:rPr>
              <a:t>It also needed to be easy to use and scalable to handle complex, real-world models.</a:t>
            </a:r>
            <a:endParaRPr sz="17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700">
                <a:solidFill>
                  <a:schemeClr val="dk1"/>
                </a:solidFill>
              </a:rPr>
              <a:t>These requirements directly shaped our architecture and pipeline.</a:t>
            </a:r>
            <a:endParaRPr sz="17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de98f0e8eb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3de98f0e8eb_0_7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achieve these results safely, we consciously decoupled the components and built a strict three-part architecture. The VS Code Extension acts strictly as the graphical user interface, capturing user intent seamlessly and handling local file paths. This extension then orchestrates shell calls to our core Rust Compiler Pipeline executable. The Rust binary is the true heavy lifter of the project—it handles the complex parsing algorithms, the AST tree traversing, and ensuring memory-safe AST transformations. Finally, once the Rust engine achieves its end goal, we integrate standard LaTeX libraries, coupled with some fascinating future plans for AI-assisted heuristic insertions, to beautifully typeset and compile the final PDF document block."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de98f0e8eb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3de98f0e8eb_0_9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internal data flow is strictly gated to ensure security and fidelity. The process initiates when a `.tla` model is passed into the external standard TLC Model Checker. This acts as a strict firewall. If TLC fails—for instance, if an arbitrary invariant is unexpectedly violated or a deadlock is reached—the memory pipeline halts the process automatically, refusing to yield a diagram. If, and only if, it passes verification, the Rust Pipeline assumes control. It parses the resulting AST, simulates the algorithm syntactically to synthesize the intermediate `.puml` diagram text artifacts, and ultimately triggers the external `pdflatex` rendering engine to stamp out the final graphical 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de98f0e8eb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de98f0e8eb_0_10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made a very deliberate decision early on to decouple the system into three strict layers to ensure safety, modularity, and maintainability.</a:t>
            </a:r>
            <a:endParaRPr/>
          </a:p>
          <a:p>
            <a:pPr indent="0" lvl="0" marL="0" rtl="0" algn="l">
              <a:lnSpc>
                <a:spcPct val="100000"/>
              </a:lnSpc>
              <a:spcBef>
                <a:spcPts val="0"/>
              </a:spcBef>
              <a:spcAft>
                <a:spcPts val="0"/>
              </a:spcAft>
              <a:buSzPts val="1100"/>
              <a:buNone/>
            </a:pPr>
            <a:r>
              <a:rPr lang="en"/>
              <a:t>At the front, we have the VS Code extension, which acts purely as the user interface. Its responsibility is simple: capture user intent, manage local file paths, and orchestrate the workflow. It does not perform any heavy computation.</a:t>
            </a:r>
            <a:endParaRPr/>
          </a:p>
          <a:p>
            <a:pPr indent="0" lvl="0" marL="0" rtl="0" algn="l">
              <a:lnSpc>
                <a:spcPct val="100000"/>
              </a:lnSpc>
              <a:spcBef>
                <a:spcPts val="0"/>
              </a:spcBef>
              <a:spcAft>
                <a:spcPts val="0"/>
              </a:spcAft>
              <a:buSzPts val="1100"/>
              <a:buNone/>
            </a:pPr>
            <a:r>
              <a:rPr lang="en"/>
              <a:t>All the core logic lives in our Rust pipeline. This is really the engine of the system. It handles parsing, builds and traverses the AST, and performs all transformations. We chose Rust specifically for its strong guarantees around memory safety and performance, which are critical for this kind of analysis.</a:t>
            </a:r>
            <a:endParaRPr/>
          </a:p>
          <a:p>
            <a:pPr indent="0" lvl="0" marL="0" rtl="0" algn="l">
              <a:lnSpc>
                <a:spcPct val="100000"/>
              </a:lnSpc>
              <a:spcBef>
                <a:spcPts val="0"/>
              </a:spcBef>
              <a:spcAft>
                <a:spcPts val="0"/>
              </a:spcAft>
              <a:buSzPts val="1100"/>
              <a:buNone/>
            </a:pPr>
            <a:r>
              <a:rPr lang="en"/>
              <a:t>Once the processing is complete, we move into the documentation layer, where we rely on LaTeX to generate high-quality PDF outputs. This gives us professional-grade typesetting, and it also opens the door to future improvements, like AI-assisted enhancements to the generated documents.</a:t>
            </a:r>
            <a:endParaRPr/>
          </a:p>
          <a:p>
            <a:pPr indent="0" lvl="0" marL="0" rtl="0" algn="l">
              <a:lnSpc>
                <a:spcPct val="100000"/>
              </a:lnSpc>
              <a:spcBef>
                <a:spcPts val="0"/>
              </a:spcBef>
              <a:spcAft>
                <a:spcPts val="0"/>
              </a:spcAft>
              <a:buSzPts val="1100"/>
              <a:buNone/>
            </a:pPr>
            <a:r>
              <a:rPr lang="en"/>
              <a:t>Now, in terms of data flow and safety, the key idea is that everything is strictly gated.</a:t>
            </a:r>
            <a:endParaRPr/>
          </a:p>
          <a:p>
            <a:pPr indent="0" lvl="0" marL="0" rtl="0" algn="l">
              <a:lnSpc>
                <a:spcPct val="100000"/>
              </a:lnSpc>
              <a:spcBef>
                <a:spcPts val="0"/>
              </a:spcBef>
              <a:spcAft>
                <a:spcPts val="0"/>
              </a:spcAft>
              <a:buSzPts val="1100"/>
              <a:buNone/>
            </a:pPr>
            <a:r>
              <a:rPr lang="en"/>
              <a:t>The process begins when a .tla model is passed to the TLC model checker. This acts as a kind of firewall. If anything goes wrong—like an invariant violation or a deadlock—the pipeline stops immediately. We never proceed with invalid models.</a:t>
            </a:r>
            <a:endParaRPr/>
          </a:p>
          <a:p>
            <a:pPr indent="0" lvl="0" marL="0" rtl="0" algn="l">
              <a:lnSpc>
                <a:spcPct val="100000"/>
              </a:lnSpc>
              <a:spcBef>
                <a:spcPts val="0"/>
              </a:spcBef>
              <a:spcAft>
                <a:spcPts val="0"/>
              </a:spcAft>
              <a:buSzPts val="1100"/>
              <a:buNone/>
            </a:pPr>
            <a:r>
              <a:rPr lang="en"/>
              <a:t>Only when the model is successfully verified do we continue. At that point, the Rust pipeline takes over: it parses the model, simulates the structure syntactically, and generates intermediate PlantUML artifacts.</a:t>
            </a:r>
            <a:endParaRPr/>
          </a:p>
          <a:p>
            <a:pPr indent="0" lvl="0" marL="0" rtl="0" algn="l">
              <a:lnSpc>
                <a:spcPct val="100000"/>
              </a:lnSpc>
              <a:spcBef>
                <a:spcPts val="0"/>
              </a:spcBef>
              <a:spcAft>
                <a:spcPts val="0"/>
              </a:spcAft>
              <a:buSzPts val="1100"/>
              <a:buNone/>
            </a:pPr>
            <a:r>
              <a:rPr lang="en"/>
              <a:t>Finally, those artifacts are rendered into diagrams and compiled into a PDF using pdflatex.</a:t>
            </a:r>
            <a:endParaRPr/>
          </a:p>
          <a:p>
            <a:pPr indent="0" lvl="0" marL="0" rtl="0" algn="l">
              <a:lnSpc>
                <a:spcPct val="100000"/>
              </a:lnSpc>
              <a:spcBef>
                <a:spcPts val="0"/>
              </a:spcBef>
              <a:spcAft>
                <a:spcPts val="0"/>
              </a:spcAft>
              <a:buSzPts val="1100"/>
              <a:buNone/>
            </a:pPr>
            <a:r>
              <a:rPr lang="en"/>
              <a:t>So overall, the architecture ensures that we never generate outputs from incorrect specifications, while also keeping each component cleanly separated and focused on its role.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de98f0e8eb_0_1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3de98f0e8eb_0_1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t>Our testing strategy is aligned with our pipeline architecture.</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SzPts val="1100"/>
              <a:buNone/>
            </a:pPr>
            <a:r>
              <a:rPr lang="en" sz="1400"/>
              <a:t>We validate correctness at three levels: unit testing for core logic, integration testing for the full pipeline, and usability testing to ensure engineers can effectively use the tool.</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It is important to mention that all tests are continuously executed through our development cycle, ensuring stability before integration and demos.</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de98f0e8eb_0_4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g3de98f0e8eb_0_40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For our demo scenario, we want to show off how an engineer might </a:t>
            </a:r>
            <a:r>
              <a:rPr lang="en" sz="1400"/>
              <a:t>actually use our tool, so we are going to show a situation where:</a:t>
            </a:r>
            <a:endParaRPr sz="1400"/>
          </a:p>
          <a:p>
            <a:pPr indent="-317500" lvl="0" marL="457200" rtl="0" algn="l">
              <a:lnSpc>
                <a:spcPct val="100000"/>
              </a:lnSpc>
              <a:spcBef>
                <a:spcPts val="0"/>
              </a:spcBef>
              <a:spcAft>
                <a:spcPts val="0"/>
              </a:spcAft>
              <a:buSzPts val="1400"/>
              <a:buAutoNum type="arabicPeriod"/>
            </a:pPr>
            <a:r>
              <a:rPr lang="en" sz="1400"/>
              <a:t>An engineer creates a PlusCal model</a:t>
            </a:r>
            <a:endParaRPr sz="1400"/>
          </a:p>
          <a:p>
            <a:pPr indent="-317500" lvl="0" marL="457200" rtl="0" algn="l">
              <a:lnSpc>
                <a:spcPct val="100000"/>
              </a:lnSpc>
              <a:spcBef>
                <a:spcPts val="0"/>
              </a:spcBef>
              <a:spcAft>
                <a:spcPts val="0"/>
              </a:spcAft>
              <a:buSzPts val="1400"/>
              <a:buAutoNum type="arabicPeriod"/>
            </a:pPr>
            <a:r>
              <a:rPr lang="en" sz="1400"/>
              <a:t>They run the P2P2P program through the VS Code extension to see the PlantUML diagram representing the system they made</a:t>
            </a:r>
            <a:endParaRPr sz="1400"/>
          </a:p>
          <a:p>
            <a:pPr indent="-317500" lvl="0" marL="457200" rtl="0" algn="l">
              <a:lnSpc>
                <a:spcPct val="100000"/>
              </a:lnSpc>
              <a:spcBef>
                <a:spcPts val="0"/>
              </a:spcBef>
              <a:spcAft>
                <a:spcPts val="0"/>
              </a:spcAft>
              <a:buSzPts val="1400"/>
              <a:buAutoNum type="arabicPeriod"/>
            </a:pPr>
            <a:r>
              <a:rPr lang="en" sz="1400"/>
              <a:t>Then they can send off their PDF and accompanying package</a:t>
            </a:r>
            <a:endParaRPr sz="1400"/>
          </a:p>
          <a:p>
            <a:pPr indent="0" lvl="0" marL="0" rtl="0" algn="l">
              <a:lnSpc>
                <a:spcPct val="100000"/>
              </a:lnSpc>
              <a:spcBef>
                <a:spcPts val="0"/>
              </a:spcBef>
              <a:spcAft>
                <a:spcPts val="0"/>
              </a:spcAft>
              <a:buNone/>
            </a:pPr>
            <a:r>
              <a:rPr lang="en" sz="1400"/>
              <a:t>With our addition of a hashing and verifying system, the end recipient of this diagram can then verify this package and be sure that it wasn’t modified</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de98f0e8eb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3de98f0e8eb_0_1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"To really showcase the speed and power of this toolchain, let me walk you through exactly what this looks like in practice with a live demonstration." </a:t>
            </a:r>
            <a:br>
              <a:rPr lang="en" sz="1400"/>
            </a:br>
            <a:endParaRPr sz="1400"/>
          </a:p>
          <a:p>
            <a:pPr indent="0" lvl="0" marL="0" rtl="0" algn="l">
              <a:lnSpc>
                <a:spcPct val="100000"/>
              </a:lnSpc>
              <a:spcBef>
                <a:spcPts val="0"/>
              </a:spcBef>
              <a:spcAft>
                <a:spcPts val="0"/>
              </a:spcAft>
              <a:buSzPts val="1100"/>
              <a:buNone/>
            </a:pPr>
            <a:r>
              <a:rPr lang="en" sz="1400"/>
              <a:t>*(At this point, talk slowly through your video. Describe exactly what is happening in the VSCode extension. Point out the length of the `.tla` file. Show where you make a specific edit to the logic block. Show the user running the P2P2P compiler command. Verbally narrate the terminal output as it passes the TLC verification. Finally, narrate the appearance of the output LaTeX PDF and highlight how beautifully structured the automatically generated diagram is. Spend at least 3 to 4 full minutes on this slide narrating every action).*</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de98f0e8eb_0_3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g3de98f0e8eb_0_3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So, to recap, at the end of the pipeline, we end up with this finished document</a:t>
            </a:r>
            <a:endParaRPr sz="1400"/>
          </a:p>
          <a:p>
            <a:pPr indent="0" lvl="0" marL="0" rtl="0" algn="l">
              <a:lnSpc>
                <a:spcPct val="100000"/>
              </a:lnSpc>
              <a:spcBef>
                <a:spcPts val="0"/>
              </a:spcBef>
              <a:spcAft>
                <a:spcPts val="0"/>
              </a:spcAft>
              <a:buSzPts val="1100"/>
              <a:buNone/>
            </a:pPr>
            <a:r>
              <a:rPr lang="en" sz="1400"/>
              <a:t>From the left, we have our cover page with the SanDisk aesthetic, accompanied by the hashes for each of the </a:t>
            </a:r>
            <a:r>
              <a:rPr lang="en" sz="1400"/>
              <a:t>files that accompany this PDF</a:t>
            </a:r>
            <a:endParaRPr sz="1400"/>
          </a:p>
          <a:p>
            <a:pPr indent="0" lvl="0" marL="0" rtl="0" algn="l">
              <a:lnSpc>
                <a:spcPct val="100000"/>
              </a:lnSpc>
              <a:spcBef>
                <a:spcPts val="0"/>
              </a:spcBef>
              <a:spcAft>
                <a:spcPts val="0"/>
              </a:spcAft>
              <a:buSzPts val="1100"/>
              <a:buNone/>
            </a:pPr>
            <a:r>
              <a:rPr lang="en" sz="1400"/>
              <a:t>Then, we have the diagram in the middle showing our PlusCal model created visually by P2P2P</a:t>
            </a:r>
            <a:endParaRPr sz="1400"/>
          </a:p>
          <a:p>
            <a:pPr indent="0" lvl="0" marL="0" rtl="0" algn="l">
              <a:lnSpc>
                <a:spcPct val="100000"/>
              </a:lnSpc>
              <a:spcBef>
                <a:spcPts val="0"/>
              </a:spcBef>
              <a:spcAft>
                <a:spcPts val="0"/>
              </a:spcAft>
              <a:buSzPts val="1100"/>
              <a:buNone/>
            </a:pPr>
            <a:r>
              <a:rPr lang="en" sz="1400"/>
              <a:t>Finally, we have the explanation at the end created by AI in order to save engineers some more time in creating the documentation</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de98f0e8eb_0_3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g3de98f0e8eb_0_3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From our P2P2P program, we believe that we have made a tool capable of aiding SanDisk in:</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having quicker review processes with less human error, </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along with less of a need for manual work from people, and then since this is all algorithmically created, </a:t>
            </a:r>
            <a:endParaRPr sz="14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400">
                <a:solidFill>
                  <a:schemeClr val="dk1"/>
                </a:solidFill>
              </a:rPr>
              <a:t>there will be fewer inconsistencies in documentation compared to when humans were being relied on for it.</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de98f0e8eb_0_3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3de98f0e8eb_0_38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For challenges we faced, we had to deal with problems that arose when dealing with these less intuitive diagrams since they are less of a direct translation over to PlantUML. </a:t>
            </a:r>
            <a:endParaRPr sz="1400"/>
          </a:p>
          <a:p>
            <a:pPr indent="0" lvl="0" marL="0" rtl="0" algn="l">
              <a:lnSpc>
                <a:spcPct val="100000"/>
              </a:lnSpc>
              <a:spcBef>
                <a:spcPts val="0"/>
              </a:spcBef>
              <a:spcAft>
                <a:spcPts val="0"/>
              </a:spcAft>
              <a:buSzPts val="1100"/>
              <a:buNone/>
            </a:pPr>
            <a:r>
              <a:rPr lang="en" sz="1400"/>
              <a:t>Instead, it requires some interpretation we had to decide for ourselves, especially when handling non-deterministic behaviors that came about, so it required careful decision making to ensure the quality of our output.</a:t>
            </a:r>
            <a:endParaRPr sz="1400"/>
          </a:p>
          <a:p>
            <a:pPr indent="0" lvl="0" marL="0" rtl="0" algn="l">
              <a:lnSpc>
                <a:spcPct val="100000"/>
              </a:lnSpc>
              <a:spcBef>
                <a:spcPts val="0"/>
              </a:spcBef>
              <a:spcAft>
                <a:spcPts val="0"/>
              </a:spcAft>
              <a:buSzPts val="1100"/>
              <a:buNone/>
            </a:pPr>
            <a:r>
              <a:rPr lang="en" sz="1400"/>
              <a:t>This leads to problems regarding tradeoffs of readability and accuracy, which is where some of that interpretation came in. This mostly came down to simplifying existing terminology to improve clarity, but still trying to maintain consistency with the underlying diagram as well as accuracy within the framework of TLA+</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de98f0e8eb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3de98f0e8eb_0_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400"/>
              <a:t>Faculty Mentor Ogonna Eli</a:t>
            </a:r>
            <a:endParaRPr b="1" sz="1400"/>
          </a:p>
          <a:p>
            <a:pPr indent="0" lvl="0" marL="0" rtl="0" algn="l">
              <a:lnSpc>
                <a:spcPct val="100000"/>
              </a:lnSpc>
              <a:spcBef>
                <a:spcPts val="0"/>
              </a:spcBef>
              <a:spcAft>
                <a:spcPts val="0"/>
              </a:spcAft>
              <a:buSzPts val="1100"/>
              <a:buNone/>
            </a:pPr>
            <a:r>
              <a:t/>
            </a:r>
            <a:endParaRPr b="1" sz="1400"/>
          </a:p>
          <a:p>
            <a:pPr indent="0" lvl="0" marL="0" rtl="0" algn="l">
              <a:lnSpc>
                <a:spcPct val="100000"/>
              </a:lnSpc>
              <a:spcBef>
                <a:spcPts val="0"/>
              </a:spcBef>
              <a:spcAft>
                <a:spcPts val="0"/>
              </a:spcAft>
              <a:buSzPts val="1100"/>
              <a:buNone/>
            </a:pPr>
            <a:r>
              <a:rPr b="1" lang="en" sz="1400"/>
              <a:t>Christian Recorder</a:t>
            </a:r>
            <a:endParaRPr b="1" sz="1400"/>
          </a:p>
          <a:p>
            <a:pPr indent="0" lvl="0" marL="0" rtl="0" algn="l">
              <a:lnSpc>
                <a:spcPct val="100000"/>
              </a:lnSpc>
              <a:spcBef>
                <a:spcPts val="0"/>
              </a:spcBef>
              <a:spcAft>
                <a:spcPts val="0"/>
              </a:spcAft>
              <a:buSzPts val="1100"/>
              <a:buNone/>
            </a:pPr>
            <a:r>
              <a:rPr b="1" lang="en" sz="1400"/>
              <a:t>Alejandro Release Manager</a:t>
            </a:r>
            <a:endParaRPr b="1" sz="1400"/>
          </a:p>
          <a:p>
            <a:pPr indent="0" lvl="0" marL="0" rtl="0" algn="l">
              <a:lnSpc>
                <a:spcPct val="100000"/>
              </a:lnSpc>
              <a:spcBef>
                <a:spcPts val="0"/>
              </a:spcBef>
              <a:spcAft>
                <a:spcPts val="0"/>
              </a:spcAft>
              <a:buSzPts val="1100"/>
              <a:buNone/>
            </a:pPr>
            <a:r>
              <a:rPr b="1" lang="en" sz="1400"/>
              <a:t>Juan Architect</a:t>
            </a:r>
            <a:endParaRPr b="1" sz="1400"/>
          </a:p>
          <a:p>
            <a:pPr indent="0" lvl="0" marL="0" rtl="0" algn="l">
              <a:lnSpc>
                <a:spcPct val="100000"/>
              </a:lnSpc>
              <a:spcBef>
                <a:spcPts val="0"/>
              </a:spcBef>
              <a:spcAft>
                <a:spcPts val="0"/>
              </a:spcAft>
              <a:buSzPts val="1100"/>
              <a:buNone/>
            </a:pPr>
            <a:r>
              <a:rPr b="1" lang="en" sz="1400"/>
              <a:t>Jackson Team Lead</a:t>
            </a:r>
            <a:endParaRPr b="1"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de98f0e8eb_0_4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g3de98f0e8eb_0_4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t>For our project schedule, we were able to meet all of our milestones and deadlines throughout the process of development, and feel like we have created a quality product with a certain amount of polish and features that will help engineers and make it easier for them to work.</a:t>
            </a:r>
            <a:endParaRPr sz="1400"/>
          </a:p>
          <a:p>
            <a:pPr indent="0" lvl="0" marL="0" rtl="0" algn="l">
              <a:lnSpc>
                <a:spcPct val="100000"/>
              </a:lnSpc>
              <a:spcBef>
                <a:spcPts val="0"/>
              </a:spcBef>
              <a:spcAft>
                <a:spcPts val="0"/>
              </a:spcAft>
              <a:buSzPts val="1100"/>
              <a:buNone/>
            </a:pPr>
            <a:r>
              <a:rPr lang="en" sz="1400"/>
              <a:t>All the way from the inception to our project to being able to support and generate diagrams, to now having a fully featured tool, we have been able to work really well on this project and create something we are proud of.</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de98f0e8eb_0_1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3de98f0e8eb_0_14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400"/>
              <a:t>Looking ahead to the upcoming year, if we were to continue working on P2P2P, our future roadmap for P2P2P would be expansive. </a:t>
            </a:r>
            <a:endParaRPr sz="1400"/>
          </a:p>
          <a:p>
            <a:pPr indent="0" lvl="0" marL="0" rtl="0" algn="l">
              <a:lnSpc>
                <a:spcPct val="115000"/>
              </a:lnSpc>
              <a:spcBef>
                <a:spcPts val="1200"/>
              </a:spcBef>
              <a:spcAft>
                <a:spcPts val="0"/>
              </a:spcAft>
              <a:buSzPts val="1100"/>
              <a:buNone/>
            </a:pPr>
            <a:r>
              <a:rPr lang="en" sz="1400"/>
              <a:t>We would commit heavily to involving the community in adding support for far more diagram types, and focusing on providing better, much more granular stylistic customization options for the visual outputs. </a:t>
            </a:r>
            <a:endParaRPr sz="1400"/>
          </a:p>
          <a:p>
            <a:pPr indent="0" lvl="0" marL="0" rtl="0" algn="l">
              <a:lnSpc>
                <a:spcPct val="115000"/>
              </a:lnSpc>
              <a:spcBef>
                <a:spcPts val="1200"/>
              </a:spcBef>
              <a:spcAft>
                <a:spcPts val="0"/>
              </a:spcAft>
              <a:buSzPts val="1100"/>
              <a:buNone/>
            </a:pPr>
            <a:r>
              <a:rPr lang="en" sz="1400"/>
              <a:t>Specifically, being able to match corporate company guidelines and fundamentally push integration forward for wider, mainstream adoption within large corporate and enterprise engineering divisions around the world would be our goal.</a:t>
            </a:r>
            <a:endParaRPr sz="1400"/>
          </a:p>
          <a:p>
            <a:pPr indent="0" lvl="0" marL="0" rtl="0" algn="l">
              <a:lnSpc>
                <a:spcPct val="115000"/>
              </a:lnSpc>
              <a:spcBef>
                <a:spcPts val="1200"/>
              </a:spcBef>
              <a:spcAft>
                <a:spcPts val="1200"/>
              </a:spcAft>
              <a:buSzPts val="1100"/>
              <a:buNone/>
            </a:pPr>
            <a:r>
              <a:rPr lang="en" sz="1400"/>
              <a:t>We believe that the more adoption our tool would get, and the more we could convince others to produce software with this, the better.</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de98f0e8eb_0_4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3de98f0e8eb_0_4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t>In summary, our completed system supports a fully integrated pipeline capable of generating 3 different diagram types from PlusCal models, and has thus gotten to the point of having a mature design that is malleable and robust to change.</a:t>
            </a:r>
            <a:endParaRPr sz="1400"/>
          </a:p>
          <a:p>
            <a:pPr indent="0" lvl="0" marL="0" rtl="0" algn="l">
              <a:lnSpc>
                <a:spcPct val="115000"/>
              </a:lnSpc>
              <a:spcBef>
                <a:spcPts val="0"/>
              </a:spcBef>
              <a:spcAft>
                <a:spcPts val="0"/>
              </a:spcAft>
              <a:buClr>
                <a:schemeClr val="dk1"/>
              </a:buClr>
              <a:buSzPts val="1100"/>
              <a:buFont typeface="Arial"/>
              <a:buNone/>
            </a:pPr>
            <a:r>
              <a:rPr lang="en" sz="1400"/>
              <a:t>Throughout our demonstrations, we have improved both functionality and usability, demonstrating that design, as well as better integration with the developers including all the features built directly into VS Code for the convenience of the people we are building the tool for.</a:t>
            </a:r>
            <a:endParaRPr sz="1400"/>
          </a:p>
          <a:p>
            <a:pPr indent="0" lvl="0" marL="0" rtl="0" algn="l">
              <a:lnSpc>
                <a:spcPct val="100000"/>
              </a:lnSpc>
              <a:spcBef>
                <a:spcPts val="0"/>
              </a:spcBef>
              <a:spcAft>
                <a:spcPts val="0"/>
              </a:spcAft>
              <a:buSzPts val="1100"/>
              <a:buNone/>
            </a:pPr>
            <a:r>
              <a:rPr lang="en" sz="1400"/>
              <a:t>Moving forward to the future, we hope to see more people see the promise that we see in this tool, and we hope that people will be influenced to move towards more thorough, and mathematically sound </a:t>
            </a:r>
            <a:r>
              <a:rPr lang="en" sz="1400"/>
              <a:t>designs by the existence of this tool.</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a44715a26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g3a44715a263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Thank you!</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de98f0e8eb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de98f0e8eb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Our client is </a:t>
            </a:r>
            <a:r>
              <a:rPr b="1" lang="en" sz="1400"/>
              <a:t>SanDisk</a:t>
            </a:r>
            <a:endParaRPr b="1" sz="1400"/>
          </a:p>
          <a:p>
            <a:pPr indent="0" lvl="0" marL="0" rtl="0" algn="l">
              <a:lnSpc>
                <a:spcPct val="100000"/>
              </a:lnSpc>
              <a:spcBef>
                <a:spcPts val="0"/>
              </a:spcBef>
              <a:spcAft>
                <a:spcPts val="0"/>
              </a:spcAft>
              <a:buSzPts val="1100"/>
              <a:buNone/>
            </a:pPr>
            <a:r>
              <a:t/>
            </a:r>
            <a:endParaRPr b="1" sz="1400"/>
          </a:p>
          <a:p>
            <a:pPr indent="0" lvl="0" marL="0" rtl="0" algn="l">
              <a:lnSpc>
                <a:spcPct val="100000"/>
              </a:lnSpc>
              <a:spcBef>
                <a:spcPts val="0"/>
              </a:spcBef>
              <a:spcAft>
                <a:spcPts val="0"/>
              </a:spcAft>
              <a:buSzPts val="1100"/>
              <a:buNone/>
            </a:pPr>
            <a:r>
              <a:rPr lang="en" sz="1400"/>
              <a:t>W</a:t>
            </a:r>
            <a:r>
              <a:rPr lang="en" sz="1400"/>
              <a:t>e work directly with Chris Ortiz, the senior technologist and Rex Jackson the vp over tools and infrastructure</a:t>
            </a:r>
            <a:br>
              <a:rPr b="1" lang="en" sz="1400"/>
            </a:br>
            <a:br>
              <a:rPr b="1" lang="en" sz="1400"/>
            </a:br>
            <a:r>
              <a:rPr b="1" lang="en" sz="1400"/>
              <a:t>Our goal is to support these firmware engineers and encourage the transition towards formal verification methods.</a:t>
            </a:r>
            <a:endParaRPr b="1"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de98f0e8eb_0_40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3de98f0e8eb_0_40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400"/>
              <a:t>As a quick recap on our domain: we’re working in verification driven -  firmware design for enterprise storage. </a:t>
            </a:r>
            <a:endParaRPr b="1" sz="1400"/>
          </a:p>
          <a:p>
            <a:pPr indent="0" lvl="0" marL="0" rtl="0" algn="l">
              <a:lnSpc>
                <a:spcPct val="100000"/>
              </a:lnSpc>
              <a:spcBef>
                <a:spcPts val="0"/>
              </a:spcBef>
              <a:spcAft>
                <a:spcPts val="0"/>
              </a:spcAft>
              <a:buSzPts val="1100"/>
              <a:buNone/>
            </a:pPr>
            <a:r>
              <a:t/>
            </a:r>
            <a:endParaRPr b="1" sz="1400"/>
          </a:p>
          <a:p>
            <a:pPr indent="0" lvl="0" marL="0" rtl="0" algn="l">
              <a:lnSpc>
                <a:spcPct val="100000"/>
              </a:lnSpc>
              <a:spcBef>
                <a:spcPts val="0"/>
              </a:spcBef>
              <a:spcAft>
                <a:spcPts val="0"/>
              </a:spcAft>
              <a:buSzPts val="1100"/>
              <a:buNone/>
            </a:pPr>
            <a:r>
              <a:rPr b="1" lang="en" sz="1400"/>
              <a:t>At SanDisk, engineers build systems where reliability is critical and the work needs to be easy to review and formally verify. </a:t>
            </a:r>
            <a:endParaRPr b="1" sz="1400"/>
          </a:p>
          <a:p>
            <a:pPr indent="0" lvl="0" marL="0" rtl="0" algn="l">
              <a:lnSpc>
                <a:spcPct val="100000"/>
              </a:lnSpc>
              <a:spcBef>
                <a:spcPts val="0"/>
              </a:spcBef>
              <a:spcAft>
                <a:spcPts val="0"/>
              </a:spcAft>
              <a:buSzPts val="1100"/>
              <a:buNone/>
            </a:pPr>
            <a:r>
              <a:rPr b="1" lang="en" sz="1400"/>
              <a:t>So, the core need we’re solving is simple: we automatically generate trusted, professional documentation from verified PlusCal models,</a:t>
            </a:r>
            <a:endParaRPr b="1" sz="1400"/>
          </a:p>
          <a:p>
            <a:pPr indent="0" lvl="0" marL="0" rtl="0" algn="l">
              <a:lnSpc>
                <a:spcPct val="100000"/>
              </a:lnSpc>
              <a:spcBef>
                <a:spcPts val="0"/>
              </a:spcBef>
              <a:spcAft>
                <a:spcPts val="0"/>
              </a:spcAft>
              <a:buSzPts val="1100"/>
              <a:buNone/>
            </a:pPr>
            <a:r>
              <a:rPr b="1" lang="en" sz="1400"/>
              <a:t>So that teams can review and share outputs without the diagram and models drifting apart.</a:t>
            </a:r>
            <a:endParaRPr b="1"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de98f0e8eb_0_2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3de98f0e8eb_0_2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dk1"/>
                </a:solidFill>
              </a:rPr>
              <a:t>Now, we are going to talk about SanDisk’s current workflow</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b="1" sz="13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First, Sandisk writes their specifications in english and pseudocode.</a:t>
            </a:r>
            <a:endParaRPr b="1" sz="13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After that, UML diagrams are made by hand.</a:t>
            </a:r>
            <a:endParaRPr b="1" sz="13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Then, the reviews between teams are slow and once again manual.</a:t>
            </a:r>
            <a:endParaRPr b="1" sz="1300">
              <a:solidFill>
                <a:schemeClr val="dk1"/>
              </a:solidFill>
            </a:endParaRPr>
          </a:p>
          <a:p>
            <a:pPr indent="0" lvl="0" marL="0" rtl="0" algn="l">
              <a:spcBef>
                <a:spcPts val="0"/>
              </a:spcBef>
              <a:spcAft>
                <a:spcPts val="0"/>
              </a:spcAft>
              <a:buSzPts val="1100"/>
              <a:buNone/>
            </a:pPr>
            <a:r>
              <a:rPr b="1" lang="en" sz="1300">
                <a:solidFill>
                  <a:schemeClr val="dk1"/>
                </a:solidFill>
              </a:rPr>
              <a:t>Finally, the big problem is that nothing guarantees the diagram matches the behavior that was actually verified in the first place, and the final PDF of this design is exported manually.</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de98f0e8eb_0_2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3de98f0e8eb_0_20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300">
                <a:solidFill>
                  <a:schemeClr val="dk1"/>
                </a:solidFill>
              </a:rPr>
              <a:t>Before we talk about the solution, let’s quickly look at the core challenges SanDisk is facing.</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300">
                <a:solidFill>
                  <a:schemeClr val="dk1"/>
                </a:solidFill>
              </a:rPr>
              <a:t>First: </a:t>
            </a:r>
            <a:r>
              <a:rPr lang="en" sz="1300">
                <a:solidFill>
                  <a:schemeClr val="dk1"/>
                </a:solidFill>
              </a:rPr>
              <a:t>The process relies heavily on manual reviews, which slows things down and creates inconsistencies.</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300">
                <a:solidFill>
                  <a:schemeClr val="dk1"/>
                </a:solidFill>
              </a:rPr>
              <a:t>Second: </a:t>
            </a:r>
            <a:r>
              <a:rPr lang="en" sz="1300">
                <a:solidFill>
                  <a:schemeClr val="dk1"/>
                </a:solidFill>
              </a:rPr>
              <a:t>SanDisk needs to prepare content for multiple teams and formats, which leads to duplicated efforts.</a:t>
            </a:r>
            <a:endParaRPr sz="13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b="1" lang="en" sz="1300">
                <a:solidFill>
                  <a:schemeClr val="dk1"/>
                </a:solidFill>
              </a:rPr>
              <a:t>Third: </a:t>
            </a:r>
            <a:r>
              <a:rPr lang="en" sz="1300">
                <a:solidFill>
                  <a:schemeClr val="dk1"/>
                </a:solidFill>
              </a:rPr>
              <a:t>There is no automatic synchronization across teams and documents, resulting in outdated versions.</a:t>
            </a:r>
            <a:endParaRPr sz="2200">
              <a:solidFill>
                <a:schemeClr val="dk1"/>
              </a:solidFill>
              <a:latin typeface="Be Vietnam Pro"/>
              <a:ea typeface="Be Vietnam Pro"/>
              <a:cs typeface="Be Vietnam Pro"/>
              <a:sym typeface="Be Vietnam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de98f0e8eb_0_2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3de98f0e8eb_0_2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600">
                <a:solidFill>
                  <a:schemeClr val="dk1"/>
                </a:solidFill>
              </a:rPr>
              <a:t>Opening:</a:t>
            </a:r>
            <a:br>
              <a:rPr b="1" lang="en" sz="1600">
                <a:solidFill>
                  <a:schemeClr val="dk1"/>
                </a:solidFill>
              </a:rPr>
            </a:br>
            <a:r>
              <a:rPr lang="en" sz="1600">
                <a:solidFill>
                  <a:schemeClr val="dk1"/>
                </a:solidFill>
              </a:rPr>
              <a:t>To address these challenges, we developed P2P2P; an automated, end-to-end documentation pipeline.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600">
                <a:solidFill>
                  <a:schemeClr val="dk1"/>
                </a:solidFill>
              </a:rPr>
              <a:t>System Flow:</a:t>
            </a:r>
            <a:br>
              <a:rPr b="1" lang="en" sz="1600">
                <a:solidFill>
                  <a:schemeClr val="dk1"/>
                </a:solidFill>
              </a:rPr>
            </a:br>
            <a:r>
              <a:rPr lang="en" sz="1600">
                <a:solidFill>
                  <a:schemeClr val="dk1"/>
                </a:solidFill>
              </a:rPr>
              <a:t>The process starts with PlusCal code as input, including the .tla file for formal verification.</a:t>
            </a:r>
            <a:br>
              <a:rPr lang="en" sz="1600">
                <a:solidFill>
                  <a:schemeClr val="dk1"/>
                </a:solidFill>
              </a:rPr>
            </a:br>
            <a:r>
              <a:rPr lang="en" sz="1600">
                <a:solidFill>
                  <a:schemeClr val="dk1"/>
                </a:solidFill>
              </a:rPr>
              <a:t>Our Rust compiler converts it into structured data, which automatically generates PlantUML diagrams.</a:t>
            </a:r>
            <a:br>
              <a:rPr lang="en" sz="1600">
                <a:solidFill>
                  <a:schemeClr val="dk1"/>
                </a:solidFill>
              </a:rPr>
            </a:br>
            <a:r>
              <a:rPr lang="en" sz="1600">
                <a:solidFill>
                  <a:schemeClr val="dk1"/>
                </a:solidFill>
              </a:rPr>
              <a:t>Then, a LaTeX compiler produces a professional PDF document, all in a few seconds.</a:t>
            </a:r>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de98f0e8eb_0_2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3de98f0e8eb_0_28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t>Our key principle is simple:</a:t>
            </a:r>
            <a:endParaRPr sz="1800"/>
          </a:p>
          <a:p>
            <a:pPr indent="0" lvl="0" marL="0" rtl="0" algn="l">
              <a:lnSpc>
                <a:spcPct val="115000"/>
              </a:lnSpc>
              <a:spcBef>
                <a:spcPts val="1200"/>
              </a:spcBef>
              <a:spcAft>
                <a:spcPts val="1200"/>
              </a:spcAft>
              <a:buSzPts val="1100"/>
              <a:buNone/>
            </a:pPr>
            <a:r>
              <a:rPr lang="en" sz="1800"/>
              <a:t>if it’s not verified, it doesn’t get documented.</a:t>
            </a: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de98f0e8eb_0_3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3de98f0e8eb_0_3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600">
                <a:solidFill>
                  <a:schemeClr val="dk1"/>
                </a:solidFill>
              </a:rPr>
              <a:t>Opening:</a:t>
            </a:r>
            <a:br>
              <a:rPr b="1" lang="en" sz="1600">
                <a:solidFill>
                  <a:schemeClr val="dk1"/>
                </a:solidFill>
              </a:rPr>
            </a:br>
            <a:r>
              <a:rPr lang="en" sz="1600">
                <a:solidFill>
                  <a:schemeClr val="dk1"/>
                </a:solidFill>
              </a:rPr>
              <a:t>So what is the real value of this solution?</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sz="1600">
                <a:solidFill>
                  <a:schemeClr val="dk1"/>
                </a:solidFill>
              </a:rPr>
            </a:br>
            <a:r>
              <a:rPr lang="en" sz="1600">
                <a:solidFill>
                  <a:schemeClr val="dk1"/>
                </a:solidFill>
              </a:rPr>
              <a:t>First, it dramatically reduces manual work. Documentation and diagrams are generated automatically, saving a lot of time.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sz="1600">
                <a:solidFill>
                  <a:schemeClr val="dk1"/>
                </a:solidFill>
              </a:rPr>
            </a:br>
            <a:r>
              <a:rPr lang="en" sz="1600">
                <a:solidFill>
                  <a:schemeClr val="dk1"/>
                </a:solidFill>
              </a:rPr>
              <a:t>Second, the diagrams are fully consistent with the formally verified specification.</a:t>
            </a:r>
            <a:endParaRPr sz="1600">
              <a:solidFill>
                <a:schemeClr val="dk1"/>
              </a:solidFill>
            </a:endParaRPr>
          </a:p>
          <a:p>
            <a:pPr indent="0" lvl="0" marL="0" rtl="0" algn="l">
              <a:lnSpc>
                <a:spcPct val="115000"/>
              </a:lnSpc>
              <a:spcBef>
                <a:spcPts val="1200"/>
              </a:spcBef>
              <a:spcAft>
                <a:spcPts val="0"/>
              </a:spcAft>
              <a:buSzPts val="1100"/>
              <a:buNone/>
            </a:pPr>
            <a:br>
              <a:rPr b="1" lang="en" sz="1600">
                <a:solidFill>
                  <a:schemeClr val="dk1"/>
                </a:solidFill>
              </a:rPr>
            </a:br>
            <a:r>
              <a:rPr lang="en" sz="1600">
                <a:solidFill>
                  <a:schemeClr val="dk1"/>
                </a:solidFill>
              </a:rPr>
              <a:t>Finally, it lowers the barrier to using formal methods like PlusCal and TLA+</a:t>
            </a:r>
            <a:endParaRPr sz="16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 name="Google Shape;10;p43"/>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1" name="Google Shape;11;p43"/>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73" name="Shape 73"/>
        <p:cNvGrpSpPr/>
        <p:nvPr/>
      </p:nvGrpSpPr>
      <p:grpSpPr>
        <a:xfrm>
          <a:off x="0" y="0"/>
          <a:ext cx="0" cy="0"/>
          <a:chOff x="0" y="0"/>
          <a:chExt cx="0" cy="0"/>
        </a:xfrm>
      </p:grpSpPr>
      <p:pic>
        <p:nvPicPr>
          <p:cNvPr id="74" name="Google Shape;74;p61"/>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75" name="Google Shape;75;p61"/>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6" name="Google Shape;76;p61"/>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61"/>
          <p:cNvSpPr/>
          <p:nvPr>
            <p:ph idx="2" type="pic"/>
          </p:nvPr>
        </p:nvSpPr>
        <p:spPr>
          <a:xfrm>
            <a:off x="6212050" y="535000"/>
            <a:ext cx="2216700" cy="4073400"/>
          </a:xfrm>
          <a:prstGeom prst="roundRect">
            <a:avLst>
              <a:gd fmla="val 16667" name="adj"/>
            </a:avLst>
          </a:prstGeom>
          <a:noFill/>
          <a:ln>
            <a:noFill/>
          </a:ln>
        </p:spPr>
      </p:sp>
      <p:sp>
        <p:nvSpPr>
          <p:cNvPr id="78" name="Google Shape;78;p61"/>
          <p:cNvSpPr/>
          <p:nvPr>
            <p:ph idx="3" type="pic"/>
          </p:nvPr>
        </p:nvSpPr>
        <p:spPr>
          <a:xfrm>
            <a:off x="720000" y="2671300"/>
            <a:ext cx="3123900" cy="1937100"/>
          </a:xfrm>
          <a:prstGeom prst="roundRect">
            <a:avLst>
              <a:gd fmla="val 16667" name="adj"/>
            </a:avLst>
          </a:prstGeom>
          <a:noFill/>
          <a:ln>
            <a:noFill/>
          </a:ln>
        </p:spPr>
      </p:sp>
      <p:sp>
        <p:nvSpPr>
          <p:cNvPr id="79" name="Google Shape;79;p61"/>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80" name="Shape 80"/>
        <p:cNvGrpSpPr/>
        <p:nvPr/>
      </p:nvGrpSpPr>
      <p:grpSpPr>
        <a:xfrm>
          <a:off x="0" y="0"/>
          <a:ext cx="0" cy="0"/>
          <a:chOff x="0" y="0"/>
          <a:chExt cx="0" cy="0"/>
        </a:xfrm>
      </p:grpSpPr>
      <p:pic>
        <p:nvPicPr>
          <p:cNvPr id="81" name="Google Shape;81;p54"/>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82" name="Google Shape;82;p54"/>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83" name="Google Shape;83;p54"/>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4" name="Google Shape;84;p54"/>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pic>
        <p:nvPicPr>
          <p:cNvPr id="86" name="Google Shape;86;p44"/>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87" name="Google Shape;87;p4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88" name="Google Shape;88;p44"/>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pic>
        <p:nvPicPr>
          <p:cNvPr id="90" name="Google Shape;90;p46"/>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91" name="Google Shape;91;p46"/>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46"/>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93" name="Google Shape;93;p46"/>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pic>
        <p:nvPicPr>
          <p:cNvPr id="95" name="Google Shape;95;p4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6" name="Google Shape;96;p4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7" name="Google Shape;97;p48"/>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 name="Google Shape;98;p48"/>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 name="Google Shape;99;p48"/>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00" name="Google Shape;100;p48"/>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01" name="Shape 101"/>
        <p:cNvGrpSpPr/>
        <p:nvPr/>
      </p:nvGrpSpPr>
      <p:grpSpPr>
        <a:xfrm>
          <a:off x="0" y="0"/>
          <a:ext cx="0" cy="0"/>
          <a:chOff x="0" y="0"/>
          <a:chExt cx="0" cy="0"/>
        </a:xfrm>
      </p:grpSpPr>
      <p:pic>
        <p:nvPicPr>
          <p:cNvPr id="102" name="Google Shape;102;p50"/>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03" name="Google Shape;103;p5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4" name="Google Shape;104;p50"/>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05" name="Google Shape;105;p50"/>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6" name="Google Shape;106;p50"/>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7" name="Google Shape;107;p50"/>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8" name="Google Shape;108;p50"/>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50"/>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0" name="Google Shape;110;p50"/>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1" name="Google Shape;111;p50"/>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2" name="Shape 112"/>
        <p:cNvGrpSpPr/>
        <p:nvPr/>
      </p:nvGrpSpPr>
      <p:grpSpPr>
        <a:xfrm>
          <a:off x="0" y="0"/>
          <a:ext cx="0" cy="0"/>
          <a:chOff x="0" y="0"/>
          <a:chExt cx="0" cy="0"/>
        </a:xfrm>
      </p:grpSpPr>
      <p:pic>
        <p:nvPicPr>
          <p:cNvPr id="113" name="Google Shape;113;p51"/>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114" name="Google Shape;114;p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5" name="Google Shape;115;p51"/>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6" name="Google Shape;116;p51"/>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7" name="Google Shape;117;p51"/>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8" name="Google Shape;118;p51"/>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 name="Google Shape;119;p51"/>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 name="Google Shape;120;p51"/>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1" name="Google Shape;121;p51"/>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2" name="Google Shape;122;p51"/>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3" name="Google Shape;123;p51"/>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4" name="Google Shape;124;p51"/>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5" name="Google Shape;125;p51"/>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6" name="Google Shape;126;p51"/>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pic>
        <p:nvPicPr>
          <p:cNvPr id="128" name="Google Shape;128;p5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29" name="Google Shape;129;p53"/>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30" name="Google Shape;130;p53"/>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pic>
        <p:nvPicPr>
          <p:cNvPr id="132" name="Google Shape;132;p5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3" name="Google Shape;133;p5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134" name="Shape 134"/>
        <p:cNvGrpSpPr/>
        <p:nvPr/>
      </p:nvGrpSpPr>
      <p:grpSpPr>
        <a:xfrm>
          <a:off x="0" y="0"/>
          <a:ext cx="0" cy="0"/>
          <a:chOff x="0" y="0"/>
          <a:chExt cx="0" cy="0"/>
        </a:xfrm>
      </p:grpSpPr>
      <p:pic>
        <p:nvPicPr>
          <p:cNvPr id="135" name="Google Shape;135;p57"/>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136" name="Google Shape;136;p5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2" name="Shape 12"/>
        <p:cNvGrpSpPr/>
        <p:nvPr/>
      </p:nvGrpSpPr>
      <p:grpSpPr>
        <a:xfrm>
          <a:off x="0" y="0"/>
          <a:ext cx="0" cy="0"/>
          <a:chOff x="0" y="0"/>
          <a:chExt cx="0" cy="0"/>
        </a:xfrm>
      </p:grpSpPr>
      <p:pic>
        <p:nvPicPr>
          <p:cNvPr id="13" name="Google Shape;13;p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4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 name="Google Shape;15;p45"/>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6" name="Google Shape;16;p45"/>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 name="Google Shape;17;p45"/>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 name="Google Shape;18;p45"/>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 name="Google Shape;19;p45"/>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 name="Google Shape;20;p45"/>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1" name="Google Shape;21;p45"/>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 name="Google Shape;22;p45"/>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3" name="Google Shape;23;p45"/>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 name="Google Shape;24;p45"/>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 name="Google Shape;25;p45"/>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6" name="Google Shape;26;p45"/>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137" name="Shape 137"/>
        <p:cNvGrpSpPr/>
        <p:nvPr/>
      </p:nvGrpSpPr>
      <p:grpSpPr>
        <a:xfrm>
          <a:off x="0" y="0"/>
          <a:ext cx="0" cy="0"/>
          <a:chOff x="0" y="0"/>
          <a:chExt cx="0" cy="0"/>
        </a:xfrm>
      </p:grpSpPr>
      <p:pic>
        <p:nvPicPr>
          <p:cNvPr id="138" name="Google Shape;138;p5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9" name="Google Shape;139;p5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40" name="Google Shape;140;p59"/>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41" name="Google Shape;141;p59"/>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42" name="Google Shape;142;p59"/>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3" name="Shape 143"/>
        <p:cNvGrpSpPr/>
        <p:nvPr/>
      </p:nvGrpSpPr>
      <p:grpSpPr>
        <a:xfrm>
          <a:off x="0" y="0"/>
          <a:ext cx="0" cy="0"/>
          <a:chOff x="0" y="0"/>
          <a:chExt cx="0" cy="0"/>
        </a:xfrm>
      </p:grpSpPr>
      <p:pic>
        <p:nvPicPr>
          <p:cNvPr id="144" name="Google Shape;144;p6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5" name="Google Shape;145;p62"/>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6" name="Google Shape;146;p62"/>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7" name="Google Shape;147;p62"/>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148" name="Shape 148"/>
        <p:cNvGrpSpPr/>
        <p:nvPr/>
      </p:nvGrpSpPr>
      <p:grpSpPr>
        <a:xfrm>
          <a:off x="0" y="0"/>
          <a:ext cx="0" cy="0"/>
          <a:chOff x="0" y="0"/>
          <a:chExt cx="0" cy="0"/>
        </a:xfrm>
      </p:grpSpPr>
      <p:pic>
        <p:nvPicPr>
          <p:cNvPr id="149" name="Google Shape;149;p6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0" name="Google Shape;150;p6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1" name="Google Shape;151;p63"/>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152" name="Shape 152"/>
        <p:cNvGrpSpPr/>
        <p:nvPr/>
      </p:nvGrpSpPr>
      <p:grpSpPr>
        <a:xfrm>
          <a:off x="0" y="0"/>
          <a:ext cx="0" cy="0"/>
          <a:chOff x="0" y="0"/>
          <a:chExt cx="0" cy="0"/>
        </a:xfrm>
      </p:grpSpPr>
      <p:pic>
        <p:nvPicPr>
          <p:cNvPr id="153" name="Google Shape;153;p6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54" name="Google Shape;154;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5" name="Google Shape;155;p64"/>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56" name="Google Shape;156;p64"/>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7" name="Shape 157"/>
        <p:cNvGrpSpPr/>
        <p:nvPr/>
      </p:nvGrpSpPr>
      <p:grpSpPr>
        <a:xfrm>
          <a:off x="0" y="0"/>
          <a:ext cx="0" cy="0"/>
          <a:chOff x="0" y="0"/>
          <a:chExt cx="0" cy="0"/>
        </a:xfrm>
      </p:grpSpPr>
      <p:pic>
        <p:nvPicPr>
          <p:cNvPr id="158" name="Google Shape;158;p68"/>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59" name="Google Shape;159;p68"/>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0" name="Shape 160"/>
        <p:cNvGrpSpPr/>
        <p:nvPr/>
      </p:nvGrpSpPr>
      <p:grpSpPr>
        <a:xfrm>
          <a:off x="0" y="0"/>
          <a:ext cx="0" cy="0"/>
          <a:chOff x="0" y="0"/>
          <a:chExt cx="0" cy="0"/>
        </a:xfrm>
      </p:grpSpPr>
      <p:pic>
        <p:nvPicPr>
          <p:cNvPr id="161" name="Google Shape;161;p69"/>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62" name="Google Shape;162;p69"/>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3" name="Google Shape;163;p69"/>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70"/>
          <p:cNvSpPr/>
          <p:nvPr>
            <p:ph idx="2" type="pic"/>
          </p:nvPr>
        </p:nvSpPr>
        <p:spPr>
          <a:xfrm>
            <a:off x="-6875" y="0"/>
            <a:ext cx="9144000" cy="5157300"/>
          </a:xfrm>
          <a:prstGeom prst="rect">
            <a:avLst/>
          </a:prstGeom>
          <a:noFill/>
          <a:ln>
            <a:noFill/>
          </a:ln>
        </p:spPr>
      </p:sp>
      <p:sp>
        <p:nvSpPr>
          <p:cNvPr id="166" name="Google Shape;166;p70"/>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167" name="Shape 16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68" name="Shape 168"/>
        <p:cNvGrpSpPr/>
        <p:nvPr/>
      </p:nvGrpSpPr>
      <p:grpSpPr>
        <a:xfrm>
          <a:off x="0" y="0"/>
          <a:ext cx="0" cy="0"/>
          <a:chOff x="0" y="0"/>
          <a:chExt cx="0" cy="0"/>
        </a:xfrm>
      </p:grpSpPr>
      <p:pic>
        <p:nvPicPr>
          <p:cNvPr id="169" name="Google Shape;169;p72"/>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70" name="Shape 170"/>
        <p:cNvGrpSpPr/>
        <p:nvPr/>
      </p:nvGrpSpPr>
      <p:grpSpPr>
        <a:xfrm>
          <a:off x="0" y="0"/>
          <a:ext cx="0" cy="0"/>
          <a:chOff x="0" y="0"/>
          <a:chExt cx="0" cy="0"/>
        </a:xfrm>
      </p:grpSpPr>
      <p:pic>
        <p:nvPicPr>
          <p:cNvPr id="171" name="Google Shape;171;p73"/>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pic>
        <p:nvPicPr>
          <p:cNvPr id="28" name="Google Shape;28;p47"/>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29" name="Google Shape;29;p47"/>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 name="Google Shape;30;p47"/>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47"/>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175" name="Shape 175"/>
        <p:cNvGrpSpPr/>
        <p:nvPr/>
      </p:nvGrpSpPr>
      <p:grpSpPr>
        <a:xfrm>
          <a:off x="0" y="0"/>
          <a:ext cx="0" cy="0"/>
          <a:chOff x="0" y="0"/>
          <a:chExt cx="0" cy="0"/>
        </a:xfrm>
      </p:grpSpPr>
      <p:pic>
        <p:nvPicPr>
          <p:cNvPr id="176" name="Google Shape;176;g3a44715a263_0_337"/>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77" name="Google Shape;177;g3a44715a263_0_337"/>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78" name="Google Shape;178;g3a44715a263_0_337"/>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9" name="Google Shape;179;g3a44715a263_0_337"/>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0" name="Shape 180"/>
        <p:cNvGrpSpPr/>
        <p:nvPr/>
      </p:nvGrpSpPr>
      <p:grpSpPr>
        <a:xfrm>
          <a:off x="0" y="0"/>
          <a:ext cx="0" cy="0"/>
          <a:chOff x="0" y="0"/>
          <a:chExt cx="0" cy="0"/>
        </a:xfrm>
      </p:grpSpPr>
      <p:pic>
        <p:nvPicPr>
          <p:cNvPr id="181" name="Google Shape;181;g3a44715a263_0_2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2" name="Google Shape;182;g3a44715a263_0_250"/>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83" name="Google Shape;183;g3a44715a263_0_250"/>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4" name="Shape 184"/>
        <p:cNvGrpSpPr/>
        <p:nvPr/>
      </p:nvGrpSpPr>
      <p:grpSpPr>
        <a:xfrm>
          <a:off x="0" y="0"/>
          <a:ext cx="0" cy="0"/>
          <a:chOff x="0" y="0"/>
          <a:chExt cx="0" cy="0"/>
        </a:xfrm>
      </p:grpSpPr>
      <p:pic>
        <p:nvPicPr>
          <p:cNvPr id="185" name="Google Shape;185;g3a44715a263_0_254"/>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186" name="Google Shape;186;g3a44715a263_0_2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87" name="Google Shape;187;g3a44715a263_0_254"/>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8" name="Shape 188"/>
        <p:cNvGrpSpPr/>
        <p:nvPr/>
      </p:nvGrpSpPr>
      <p:grpSpPr>
        <a:xfrm>
          <a:off x="0" y="0"/>
          <a:ext cx="0" cy="0"/>
          <a:chOff x="0" y="0"/>
          <a:chExt cx="0" cy="0"/>
        </a:xfrm>
      </p:grpSpPr>
      <p:pic>
        <p:nvPicPr>
          <p:cNvPr id="189" name="Google Shape;189;g3a44715a263_0_2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0" name="Google Shape;190;g3a44715a263_0_25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91" name="Google Shape;191;g3a44715a263_0_258"/>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2" name="Google Shape;192;g3a44715a263_0_258"/>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3" name="Google Shape;193;g3a44715a263_0_258"/>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4" name="Google Shape;194;g3a44715a263_0_258"/>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5" name="Google Shape;195;g3a44715a263_0_258"/>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6" name="Google Shape;196;g3a44715a263_0_258"/>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7" name="Google Shape;197;g3a44715a263_0_258"/>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8" name="Google Shape;198;g3a44715a263_0_258"/>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9" name="Google Shape;199;g3a44715a263_0_258"/>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0" name="Google Shape;200;g3a44715a263_0_258"/>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1" name="Google Shape;201;g3a44715a263_0_258"/>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2" name="Google Shape;202;g3a44715a263_0_258"/>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3" name="Shape 203"/>
        <p:cNvGrpSpPr/>
        <p:nvPr/>
      </p:nvGrpSpPr>
      <p:grpSpPr>
        <a:xfrm>
          <a:off x="0" y="0"/>
          <a:ext cx="0" cy="0"/>
          <a:chOff x="0" y="0"/>
          <a:chExt cx="0" cy="0"/>
        </a:xfrm>
      </p:grpSpPr>
      <p:pic>
        <p:nvPicPr>
          <p:cNvPr id="204" name="Google Shape;204;g3a44715a263_0_273"/>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205" name="Google Shape;205;g3a44715a263_0_273"/>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6" name="Google Shape;206;g3a44715a263_0_273"/>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207" name="Google Shape;207;g3a44715a263_0_273"/>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8" name="Shape 208"/>
        <p:cNvGrpSpPr/>
        <p:nvPr/>
      </p:nvGrpSpPr>
      <p:grpSpPr>
        <a:xfrm>
          <a:off x="0" y="0"/>
          <a:ext cx="0" cy="0"/>
          <a:chOff x="0" y="0"/>
          <a:chExt cx="0" cy="0"/>
        </a:xfrm>
      </p:grpSpPr>
      <p:pic>
        <p:nvPicPr>
          <p:cNvPr id="209" name="Google Shape;209;g3a44715a263_0_278"/>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210" name="Google Shape;210;g3a44715a263_0_278"/>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1" name="Google Shape;211;g3a44715a263_0_278"/>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2" name="Google Shape;212;g3a44715a263_0_278"/>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pic>
        <p:nvPicPr>
          <p:cNvPr id="214" name="Google Shape;214;g3a44715a263_0_28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5" name="Google Shape;215;g3a44715a263_0_28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6" name="Google Shape;216;g3a44715a263_0_283"/>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7" name="Google Shape;217;g3a44715a263_0_283"/>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8" name="Google Shape;218;g3a44715a263_0_283"/>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19" name="Google Shape;219;g3a44715a263_0_283"/>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220" name="Shape 220"/>
        <p:cNvGrpSpPr/>
        <p:nvPr/>
      </p:nvGrpSpPr>
      <p:grpSpPr>
        <a:xfrm>
          <a:off x="0" y="0"/>
          <a:ext cx="0" cy="0"/>
          <a:chOff x="0" y="0"/>
          <a:chExt cx="0" cy="0"/>
        </a:xfrm>
      </p:grpSpPr>
      <p:pic>
        <p:nvPicPr>
          <p:cNvPr id="221" name="Google Shape;221;g3a44715a263_0_290"/>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22" name="Google Shape;222;g3a44715a263_0_29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3" name="Google Shape;223;g3a44715a263_0_290"/>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4" name="Google Shape;224;g3a44715a263_0_290"/>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5" name="Google Shape;225;g3a44715a263_0_290"/>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6" name="Google Shape;226;g3a44715a263_0_290"/>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7" name="Google Shape;227;g3a44715a263_0_290"/>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8" name="Google Shape;228;g3a44715a263_0_290"/>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29" name="Shape 229"/>
        <p:cNvGrpSpPr/>
        <p:nvPr/>
      </p:nvGrpSpPr>
      <p:grpSpPr>
        <a:xfrm>
          <a:off x="0" y="0"/>
          <a:ext cx="0" cy="0"/>
          <a:chOff x="0" y="0"/>
          <a:chExt cx="0" cy="0"/>
        </a:xfrm>
      </p:grpSpPr>
      <p:pic>
        <p:nvPicPr>
          <p:cNvPr id="230" name="Google Shape;230;g3a44715a263_0_299"/>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231" name="Google Shape;231;g3a44715a263_0_29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2" name="Google Shape;232;g3a44715a263_0_299"/>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33" name="Google Shape;233;g3a44715a263_0_299"/>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4" name="Google Shape;234;g3a44715a263_0_299"/>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5" name="Google Shape;235;g3a44715a263_0_299"/>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6" name="Google Shape;236;g3a44715a263_0_299"/>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 name="Google Shape;237;g3a44715a263_0_299"/>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38" name="Google Shape;238;g3a44715a263_0_299"/>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39" name="Google Shape;239;g3a44715a263_0_299"/>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40" name="Shape 240"/>
        <p:cNvGrpSpPr/>
        <p:nvPr/>
      </p:nvGrpSpPr>
      <p:grpSpPr>
        <a:xfrm>
          <a:off x="0" y="0"/>
          <a:ext cx="0" cy="0"/>
          <a:chOff x="0" y="0"/>
          <a:chExt cx="0" cy="0"/>
        </a:xfrm>
      </p:grpSpPr>
      <p:pic>
        <p:nvPicPr>
          <p:cNvPr id="241" name="Google Shape;241;g3a44715a263_0_310"/>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242" name="Google Shape;242;g3a44715a263_0_31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43" name="Google Shape;243;g3a44715a263_0_310"/>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4" name="Google Shape;244;g3a44715a263_0_310"/>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5" name="Google Shape;245;g3a44715a263_0_310"/>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6" name="Google Shape;246;g3a44715a263_0_310"/>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7" name="Google Shape;247;g3a44715a263_0_310"/>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8" name="Google Shape;248;g3a44715a263_0_310"/>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9" name="Google Shape;249;g3a44715a263_0_310"/>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0" name="Google Shape;250;g3a44715a263_0_310"/>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1" name="Google Shape;251;g3a44715a263_0_310"/>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2" name="Google Shape;252;g3a44715a263_0_310"/>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3" name="Google Shape;253;g3a44715a263_0_310"/>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4" name="Google Shape;254;g3a44715a263_0_310"/>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32" name="Shape 32"/>
        <p:cNvGrpSpPr/>
        <p:nvPr/>
      </p:nvGrpSpPr>
      <p:grpSpPr>
        <a:xfrm>
          <a:off x="0" y="0"/>
          <a:ext cx="0" cy="0"/>
          <a:chOff x="0" y="0"/>
          <a:chExt cx="0" cy="0"/>
        </a:xfrm>
      </p:grpSpPr>
      <p:pic>
        <p:nvPicPr>
          <p:cNvPr id="33" name="Google Shape;33;p60"/>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34" name="Google Shape;34;p6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5" name="Shape 255"/>
        <p:cNvGrpSpPr/>
        <p:nvPr/>
      </p:nvGrpSpPr>
      <p:grpSpPr>
        <a:xfrm>
          <a:off x="0" y="0"/>
          <a:ext cx="0" cy="0"/>
          <a:chOff x="0" y="0"/>
          <a:chExt cx="0" cy="0"/>
        </a:xfrm>
      </p:grpSpPr>
      <p:pic>
        <p:nvPicPr>
          <p:cNvPr id="256" name="Google Shape;256;g3a44715a263_0_325"/>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57" name="Google Shape;257;g3a44715a263_0_325"/>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58" name="Google Shape;258;g3a44715a263_0_325"/>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259" name="Google Shape;259;g3a44715a263_0_325"/>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60" name="Google Shape;260;g3a44715a263_0_325"/>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261" name="Google Shape;261;g3a44715a263_0_325"/>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62" name="Google Shape;262;g3a44715a263_0_325"/>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3" name="Shape 263"/>
        <p:cNvGrpSpPr/>
        <p:nvPr/>
      </p:nvGrpSpPr>
      <p:grpSpPr>
        <a:xfrm>
          <a:off x="0" y="0"/>
          <a:ext cx="0" cy="0"/>
          <a:chOff x="0" y="0"/>
          <a:chExt cx="0" cy="0"/>
        </a:xfrm>
      </p:grpSpPr>
      <p:pic>
        <p:nvPicPr>
          <p:cNvPr id="264" name="Google Shape;264;g3a44715a263_0_33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65" name="Google Shape;265;g3a44715a263_0_333"/>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66" name="Google Shape;266;g3a44715a263_0_333"/>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pic>
        <p:nvPicPr>
          <p:cNvPr id="268" name="Google Shape;268;g3a44715a263_0_3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69" name="Google Shape;269;g3a44715a263_0_3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270" name="Shape 270"/>
        <p:cNvGrpSpPr/>
        <p:nvPr/>
      </p:nvGrpSpPr>
      <p:grpSpPr>
        <a:xfrm>
          <a:off x="0" y="0"/>
          <a:ext cx="0" cy="0"/>
          <a:chOff x="0" y="0"/>
          <a:chExt cx="0" cy="0"/>
        </a:xfrm>
      </p:grpSpPr>
      <p:pic>
        <p:nvPicPr>
          <p:cNvPr id="271" name="Google Shape;271;g3a44715a263_0_345"/>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72" name="Google Shape;272;g3a44715a263_0_34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273" name="Shape 273"/>
        <p:cNvGrpSpPr/>
        <p:nvPr/>
      </p:nvGrpSpPr>
      <p:grpSpPr>
        <a:xfrm>
          <a:off x="0" y="0"/>
          <a:ext cx="0" cy="0"/>
          <a:chOff x="0" y="0"/>
          <a:chExt cx="0" cy="0"/>
        </a:xfrm>
      </p:grpSpPr>
      <p:pic>
        <p:nvPicPr>
          <p:cNvPr id="274" name="Google Shape;274;g3a44715a263_0_348"/>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275" name="Google Shape;275;g3a44715a263_0_34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276" name="Shape 276"/>
        <p:cNvGrpSpPr/>
        <p:nvPr/>
      </p:nvGrpSpPr>
      <p:grpSpPr>
        <a:xfrm>
          <a:off x="0" y="0"/>
          <a:ext cx="0" cy="0"/>
          <a:chOff x="0" y="0"/>
          <a:chExt cx="0" cy="0"/>
        </a:xfrm>
      </p:grpSpPr>
      <p:pic>
        <p:nvPicPr>
          <p:cNvPr id="277" name="Google Shape;277;g3a44715a263_0_35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8" name="Google Shape;278;g3a44715a263_0_3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279" name="Shape 279"/>
        <p:cNvGrpSpPr/>
        <p:nvPr/>
      </p:nvGrpSpPr>
      <p:grpSpPr>
        <a:xfrm>
          <a:off x="0" y="0"/>
          <a:ext cx="0" cy="0"/>
          <a:chOff x="0" y="0"/>
          <a:chExt cx="0" cy="0"/>
        </a:xfrm>
      </p:grpSpPr>
      <p:pic>
        <p:nvPicPr>
          <p:cNvPr id="280" name="Google Shape;280;g3a44715a263_0_35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1" name="Google Shape;281;g3a44715a263_0_3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82" name="Google Shape;282;g3a44715a263_0_354"/>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283" name="Google Shape;283;g3a44715a263_0_354"/>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284" name="Google Shape;284;g3a44715a263_0_354"/>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285" name="Shape 285"/>
        <p:cNvGrpSpPr/>
        <p:nvPr/>
      </p:nvGrpSpPr>
      <p:grpSpPr>
        <a:xfrm>
          <a:off x="0" y="0"/>
          <a:ext cx="0" cy="0"/>
          <a:chOff x="0" y="0"/>
          <a:chExt cx="0" cy="0"/>
        </a:xfrm>
      </p:grpSpPr>
      <p:pic>
        <p:nvPicPr>
          <p:cNvPr id="286" name="Google Shape;286;g3a44715a263_0_360"/>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287" name="Google Shape;287;g3a44715a263_0_36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288" name="Shape 288"/>
        <p:cNvGrpSpPr/>
        <p:nvPr/>
      </p:nvGrpSpPr>
      <p:grpSpPr>
        <a:xfrm>
          <a:off x="0" y="0"/>
          <a:ext cx="0" cy="0"/>
          <a:chOff x="0" y="0"/>
          <a:chExt cx="0" cy="0"/>
        </a:xfrm>
      </p:grpSpPr>
      <p:pic>
        <p:nvPicPr>
          <p:cNvPr id="289" name="Google Shape;289;g3a44715a263_0_36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90" name="Google Shape;290;g3a44715a263_0_363"/>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91" name="Google Shape;291;g3a44715a263_0_363"/>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2" name="Google Shape;292;g3a44715a263_0_363"/>
          <p:cNvSpPr/>
          <p:nvPr>
            <p:ph idx="2" type="pic"/>
          </p:nvPr>
        </p:nvSpPr>
        <p:spPr>
          <a:xfrm>
            <a:off x="6212050" y="535000"/>
            <a:ext cx="2216700" cy="4073400"/>
          </a:xfrm>
          <a:prstGeom prst="roundRect">
            <a:avLst>
              <a:gd fmla="val 16667" name="adj"/>
            </a:avLst>
          </a:prstGeom>
          <a:noFill/>
          <a:ln>
            <a:noFill/>
          </a:ln>
        </p:spPr>
      </p:sp>
      <p:sp>
        <p:nvSpPr>
          <p:cNvPr id="293" name="Google Shape;293;g3a44715a263_0_363"/>
          <p:cNvSpPr/>
          <p:nvPr>
            <p:ph idx="3" type="pic"/>
          </p:nvPr>
        </p:nvSpPr>
        <p:spPr>
          <a:xfrm>
            <a:off x="720000" y="2671300"/>
            <a:ext cx="3123900" cy="1937100"/>
          </a:xfrm>
          <a:prstGeom prst="roundRect">
            <a:avLst>
              <a:gd fmla="val 16667" name="adj"/>
            </a:avLst>
          </a:prstGeom>
          <a:noFill/>
          <a:ln>
            <a:noFill/>
          </a:ln>
        </p:spPr>
      </p:sp>
      <p:sp>
        <p:nvSpPr>
          <p:cNvPr id="294" name="Google Shape;294;g3a44715a263_0_363"/>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95" name="Shape 295"/>
        <p:cNvGrpSpPr/>
        <p:nvPr/>
      </p:nvGrpSpPr>
      <p:grpSpPr>
        <a:xfrm>
          <a:off x="0" y="0"/>
          <a:ext cx="0" cy="0"/>
          <a:chOff x="0" y="0"/>
          <a:chExt cx="0" cy="0"/>
        </a:xfrm>
      </p:grpSpPr>
      <p:pic>
        <p:nvPicPr>
          <p:cNvPr id="296" name="Google Shape;296;g3a44715a263_0_37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97" name="Google Shape;297;g3a44715a263_0_370"/>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8" name="Google Shape;298;g3a44715a263_0_370"/>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99" name="Google Shape;299;g3a44715a263_0_370"/>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35" name="Shape 35"/>
        <p:cNvGrpSpPr/>
        <p:nvPr/>
      </p:nvGrpSpPr>
      <p:grpSpPr>
        <a:xfrm>
          <a:off x="0" y="0"/>
          <a:ext cx="0" cy="0"/>
          <a:chOff x="0" y="0"/>
          <a:chExt cx="0" cy="0"/>
        </a:xfrm>
      </p:grpSpPr>
      <p:pic>
        <p:nvPicPr>
          <p:cNvPr id="36" name="Google Shape;36;g399ada4d86f_0_249"/>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37" name="Google Shape;37;g399ada4d86f_0_24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8" name="Google Shape;38;g399ada4d86f_0_249"/>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g399ada4d86f_0_249"/>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g399ada4d86f_0_249"/>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 name="Google Shape;41;g399ada4d86f_0_249"/>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g399ada4d86f_0_249"/>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g399ada4d86f_0_249"/>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g399ada4d86f_0_249"/>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5" name="Google Shape;45;g399ada4d86f_0_249"/>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6" name="Google Shape;46;g399ada4d86f_0_249"/>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7" name="Google Shape;47;g399ada4d86f_0_249"/>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 name="Google Shape;48;g399ada4d86f_0_249"/>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9" name="Google Shape;49;g399ada4d86f_0_249"/>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300" name="Shape 300"/>
        <p:cNvGrpSpPr/>
        <p:nvPr/>
      </p:nvGrpSpPr>
      <p:grpSpPr>
        <a:xfrm>
          <a:off x="0" y="0"/>
          <a:ext cx="0" cy="0"/>
          <a:chOff x="0" y="0"/>
          <a:chExt cx="0" cy="0"/>
        </a:xfrm>
      </p:grpSpPr>
      <p:pic>
        <p:nvPicPr>
          <p:cNvPr id="301" name="Google Shape;301;g3a44715a263_0_37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2" name="Google Shape;302;g3a44715a263_0_37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3" name="Google Shape;303;g3a44715a263_0_375"/>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304" name="Shape 304"/>
        <p:cNvGrpSpPr/>
        <p:nvPr/>
      </p:nvGrpSpPr>
      <p:grpSpPr>
        <a:xfrm>
          <a:off x="0" y="0"/>
          <a:ext cx="0" cy="0"/>
          <a:chOff x="0" y="0"/>
          <a:chExt cx="0" cy="0"/>
        </a:xfrm>
      </p:grpSpPr>
      <p:pic>
        <p:nvPicPr>
          <p:cNvPr id="305" name="Google Shape;305;g3a44715a263_0_37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06" name="Google Shape;306;g3a44715a263_0_37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7" name="Google Shape;307;g3a44715a263_0_379"/>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308" name="Google Shape;308;g3a44715a263_0_379"/>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9" name="Shape 309"/>
        <p:cNvGrpSpPr/>
        <p:nvPr/>
      </p:nvGrpSpPr>
      <p:grpSpPr>
        <a:xfrm>
          <a:off x="0" y="0"/>
          <a:ext cx="0" cy="0"/>
          <a:chOff x="0" y="0"/>
          <a:chExt cx="0" cy="0"/>
        </a:xfrm>
      </p:grpSpPr>
      <p:pic>
        <p:nvPicPr>
          <p:cNvPr id="310" name="Google Shape;310;g3a44715a263_0_38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11" name="Google Shape;311;g3a44715a263_0_384"/>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2" name="Shape 312"/>
        <p:cNvGrpSpPr/>
        <p:nvPr/>
      </p:nvGrpSpPr>
      <p:grpSpPr>
        <a:xfrm>
          <a:off x="0" y="0"/>
          <a:ext cx="0" cy="0"/>
          <a:chOff x="0" y="0"/>
          <a:chExt cx="0" cy="0"/>
        </a:xfrm>
      </p:grpSpPr>
      <p:pic>
        <p:nvPicPr>
          <p:cNvPr id="313" name="Google Shape;313;g3a44715a263_0_387"/>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314" name="Google Shape;314;g3a44715a263_0_387"/>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5" name="Google Shape;315;g3a44715a263_0_387"/>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6" name="Shape 316"/>
        <p:cNvGrpSpPr/>
        <p:nvPr/>
      </p:nvGrpSpPr>
      <p:grpSpPr>
        <a:xfrm>
          <a:off x="0" y="0"/>
          <a:ext cx="0" cy="0"/>
          <a:chOff x="0" y="0"/>
          <a:chExt cx="0" cy="0"/>
        </a:xfrm>
      </p:grpSpPr>
      <p:sp>
        <p:nvSpPr>
          <p:cNvPr id="317" name="Google Shape;317;g3a44715a263_0_391"/>
          <p:cNvSpPr/>
          <p:nvPr>
            <p:ph idx="2" type="pic"/>
          </p:nvPr>
        </p:nvSpPr>
        <p:spPr>
          <a:xfrm>
            <a:off x="-6875" y="0"/>
            <a:ext cx="9144000" cy="5157300"/>
          </a:xfrm>
          <a:prstGeom prst="rect">
            <a:avLst/>
          </a:prstGeom>
          <a:noFill/>
          <a:ln>
            <a:noFill/>
          </a:ln>
        </p:spPr>
      </p:sp>
      <p:sp>
        <p:nvSpPr>
          <p:cNvPr id="318" name="Google Shape;318;g3a44715a263_0_391"/>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319" name="Shape 319"/>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20" name="Shape 320"/>
        <p:cNvGrpSpPr/>
        <p:nvPr/>
      </p:nvGrpSpPr>
      <p:grpSpPr>
        <a:xfrm>
          <a:off x="0" y="0"/>
          <a:ext cx="0" cy="0"/>
          <a:chOff x="0" y="0"/>
          <a:chExt cx="0" cy="0"/>
        </a:xfrm>
      </p:grpSpPr>
      <p:pic>
        <p:nvPicPr>
          <p:cNvPr id="321" name="Google Shape;321;g3a44715a263_0_395"/>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22" name="Shape 322"/>
        <p:cNvGrpSpPr/>
        <p:nvPr/>
      </p:nvGrpSpPr>
      <p:grpSpPr>
        <a:xfrm>
          <a:off x="0" y="0"/>
          <a:ext cx="0" cy="0"/>
          <a:chOff x="0" y="0"/>
          <a:chExt cx="0" cy="0"/>
        </a:xfrm>
      </p:grpSpPr>
      <p:pic>
        <p:nvPicPr>
          <p:cNvPr id="323" name="Google Shape;323;g3a44715a263_0_397"/>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324" name="Shape 324"/>
        <p:cNvGrpSpPr/>
        <p:nvPr/>
      </p:nvGrpSpPr>
      <p:grpSpPr>
        <a:xfrm>
          <a:off x="0" y="0"/>
          <a:ext cx="0" cy="0"/>
          <a:chOff x="0" y="0"/>
          <a:chExt cx="0" cy="0"/>
        </a:xfrm>
      </p:grpSpPr>
      <p:pic>
        <p:nvPicPr>
          <p:cNvPr id="325" name="Google Shape;325;g3de98f0e8eb_0_4600"/>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326" name="Google Shape;326;g3de98f0e8eb_0_460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27" name="Google Shape;327;g3de98f0e8eb_0_4600"/>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8" name="Google Shape;328;g3de98f0e8eb_0_4600"/>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9" name="Google Shape;329;g3de98f0e8eb_0_4600"/>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0" name="Google Shape;330;g3de98f0e8eb_0_4600"/>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1" name="Google Shape;331;g3de98f0e8eb_0_4600"/>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2" name="Google Shape;332;g3de98f0e8eb_0_4600"/>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3" name="Google Shape;333;g3de98f0e8eb_0_4600"/>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4" name="Google Shape;334;g3de98f0e8eb_0_4600"/>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5" name="Google Shape;335;g3de98f0e8eb_0_4600"/>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6" name="Google Shape;336;g3de98f0e8eb_0_4600"/>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7" name="Google Shape;337;g3de98f0e8eb_0_4600"/>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8" name="Google Shape;338;g3de98f0e8eb_0_4600"/>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50" name="Shape 50"/>
        <p:cNvGrpSpPr/>
        <p:nvPr/>
      </p:nvGrpSpPr>
      <p:grpSpPr>
        <a:xfrm>
          <a:off x="0" y="0"/>
          <a:ext cx="0" cy="0"/>
          <a:chOff x="0" y="0"/>
          <a:chExt cx="0" cy="0"/>
        </a:xfrm>
      </p:grpSpPr>
      <p:pic>
        <p:nvPicPr>
          <p:cNvPr id="51" name="Google Shape;51;p4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2" name="Google Shape;52;p4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3" name="Google Shape;53;p49"/>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49"/>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49"/>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49"/>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 name="Google Shape;57;p49"/>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8" name="Google Shape;58;p49"/>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59" name="Shape 59"/>
        <p:cNvGrpSpPr/>
        <p:nvPr/>
      </p:nvGrpSpPr>
      <p:grpSpPr>
        <a:xfrm>
          <a:off x="0" y="0"/>
          <a:ext cx="0" cy="0"/>
          <a:chOff x="0" y="0"/>
          <a:chExt cx="0" cy="0"/>
        </a:xfrm>
      </p:grpSpPr>
      <p:pic>
        <p:nvPicPr>
          <p:cNvPr id="60" name="Google Shape;60;p52"/>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61" name="Google Shape;61;p52"/>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2" name="Google Shape;62;p52"/>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3" name="Google Shape;63;p52"/>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4" name="Google Shape;64;p52"/>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5" name="Google Shape;65;p52"/>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6" name="Google Shape;66;p52"/>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67" name="Shape 67"/>
        <p:cNvGrpSpPr/>
        <p:nvPr/>
      </p:nvGrpSpPr>
      <p:grpSpPr>
        <a:xfrm>
          <a:off x="0" y="0"/>
          <a:ext cx="0" cy="0"/>
          <a:chOff x="0" y="0"/>
          <a:chExt cx="0" cy="0"/>
        </a:xfrm>
      </p:grpSpPr>
      <p:pic>
        <p:nvPicPr>
          <p:cNvPr id="68" name="Google Shape;68;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5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70" name="Shape 70"/>
        <p:cNvGrpSpPr/>
        <p:nvPr/>
      </p:nvGrpSpPr>
      <p:grpSpPr>
        <a:xfrm>
          <a:off x="0" y="0"/>
          <a:ext cx="0" cy="0"/>
          <a:chOff x="0" y="0"/>
          <a:chExt cx="0" cy="0"/>
        </a:xfrm>
      </p:grpSpPr>
      <p:pic>
        <p:nvPicPr>
          <p:cNvPr id="71" name="Google Shape;71;p56"/>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72" name="Google Shape;72;p5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5" Type="http://schemas.openxmlformats.org/officeDocument/2006/relationships/slideLayout" Target="../slideLayouts/slideLayout34.xml"/><Relationship Id="rId6" Type="http://schemas.openxmlformats.org/officeDocument/2006/relationships/slideLayout" Target="../slideLayouts/slideLayout35.xml"/><Relationship Id="rId29" Type="http://schemas.openxmlformats.org/officeDocument/2006/relationships/slideLayout" Target="../slideLayouts/slideLayout58.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0" Type="http://schemas.openxmlformats.org/officeDocument/2006/relationships/theme" Target="../theme/theme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7" name="Google Shape;7;p42"/>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2" name="Shape 172"/>
        <p:cNvGrpSpPr/>
        <p:nvPr/>
      </p:nvGrpSpPr>
      <p:grpSpPr>
        <a:xfrm>
          <a:off x="0" y="0"/>
          <a:ext cx="0" cy="0"/>
          <a:chOff x="0" y="0"/>
          <a:chExt cx="0" cy="0"/>
        </a:xfrm>
      </p:grpSpPr>
      <p:sp>
        <p:nvSpPr>
          <p:cNvPr id="173" name="Google Shape;173;g3a44715a263_0_247"/>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174" name="Google Shape;174;g3a44715a263_0_247"/>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inkedin.com/in/juan-jos%C3%A9-serrano-mora/" TargetMode="External"/><Relationship Id="rId4" Type="http://schemas.openxmlformats.org/officeDocument/2006/relationships/hyperlink" Target="https://www.linkedin.com/in/albenito/" TargetMode="External"/><Relationship Id="rId5" Type="http://schemas.openxmlformats.org/officeDocument/2006/relationships/hyperlink" Target="https://www.linkedin.com/in/jackson-belzer/" TargetMode="External"/><Relationship Id="rId6" Type="http://schemas.openxmlformats.org/officeDocument/2006/relationships/hyperlink" Target="https://www.linkedin.com/in/christian-lamb-0655a2247/" TargetMode="External"/><Relationship Id="rId7" Type="http://schemas.openxmlformats.org/officeDocument/2006/relationships/image" Target="../media/image11.png"/><Relationship Id="rId8"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hyperlink" Target="http://www.youtube.com/watch?v=3ykmIHiTMlc" TargetMode="Externa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3.jp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de98f0e8eb_0_176"/>
          <p:cNvSpPr txBox="1"/>
          <p:nvPr>
            <p:ph type="ctrTitle"/>
          </p:nvPr>
        </p:nvSpPr>
        <p:spPr>
          <a:xfrm>
            <a:off x="561450" y="576100"/>
            <a:ext cx="8021100" cy="1154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7200">
                <a:latin typeface="Be Vietnam Pro Thin"/>
                <a:ea typeface="Be Vietnam Pro Thin"/>
                <a:cs typeface="Be Vietnam Pro Thin"/>
                <a:sym typeface="Be Vietnam Pro Thin"/>
              </a:rPr>
              <a:t>-P2P2P-</a:t>
            </a:r>
            <a:endParaRPr sz="7200">
              <a:latin typeface="Be Vietnam Pro Thin"/>
              <a:ea typeface="Be Vietnam Pro Thin"/>
              <a:cs typeface="Be Vietnam Pro Thin"/>
              <a:sym typeface="Be Vietnam Pro Thin"/>
            </a:endParaRPr>
          </a:p>
        </p:txBody>
      </p:sp>
      <p:sp>
        <p:nvSpPr>
          <p:cNvPr id="344" name="Google Shape;344;g3de98f0e8eb_0_176"/>
          <p:cNvSpPr txBox="1"/>
          <p:nvPr>
            <p:ph idx="1" type="subTitle"/>
          </p:nvPr>
        </p:nvSpPr>
        <p:spPr>
          <a:xfrm>
            <a:off x="2017350" y="1842125"/>
            <a:ext cx="5109300" cy="88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3200"/>
              <a:t>“PlusCal to PlantUML to PDF”</a:t>
            </a:r>
            <a:endParaRPr sz="3200"/>
          </a:p>
        </p:txBody>
      </p:sp>
      <p:sp>
        <p:nvSpPr>
          <p:cNvPr id="345" name="Google Shape;345;g3de98f0e8eb_0_176"/>
          <p:cNvSpPr txBox="1"/>
          <p:nvPr/>
        </p:nvSpPr>
        <p:spPr>
          <a:xfrm>
            <a:off x="95700" y="2836050"/>
            <a:ext cx="8952600" cy="176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rgbClr val="BAC8D3"/>
                </a:solidFill>
                <a:latin typeface="League Spartan"/>
                <a:ea typeface="League Spartan"/>
                <a:cs typeface="League Spartan"/>
                <a:sym typeface="League Spartan"/>
                <a:hlinkClick r:id="rId3">
                  <a:extLst>
                    <a:ext uri="{A12FA001-AC4F-418D-AE19-62706E023703}">
                      <ahyp:hlinkClr val="tx"/>
                    </a:ext>
                  </a:extLst>
                </a:hlinkClick>
              </a:rPr>
              <a:t>Juan José Serrano</a:t>
            </a:r>
            <a:r>
              <a:rPr lang="en" sz="1800">
                <a:solidFill>
                  <a:srgbClr val="BAC8D3"/>
                </a:solidFill>
                <a:latin typeface="League Spartan"/>
                <a:ea typeface="League Spartan"/>
                <a:cs typeface="League Spartan"/>
                <a:sym typeface="League Spartan"/>
              </a:rPr>
              <a:t>, </a:t>
            </a:r>
            <a:r>
              <a:rPr lang="en" sz="1800" u="sng">
                <a:solidFill>
                  <a:srgbClr val="BAC8D3"/>
                </a:solidFill>
                <a:latin typeface="League Spartan"/>
                <a:ea typeface="League Spartan"/>
                <a:cs typeface="League Spartan"/>
                <a:sym typeface="League Spartan"/>
                <a:hlinkClick r:id="rId4">
                  <a:extLst>
                    <a:ext uri="{A12FA001-AC4F-418D-AE19-62706E023703}">
                      <ahyp:hlinkClr val="tx"/>
                    </a:ext>
                  </a:extLst>
                </a:hlinkClick>
              </a:rPr>
              <a:t>Alejandro Benito</a:t>
            </a:r>
            <a:r>
              <a:rPr lang="en" sz="1800">
                <a:solidFill>
                  <a:srgbClr val="BAC8D3"/>
                </a:solidFill>
                <a:latin typeface="League Spartan"/>
                <a:ea typeface="League Spartan"/>
                <a:cs typeface="League Spartan"/>
                <a:sym typeface="League Spartan"/>
              </a:rPr>
              <a:t>, </a:t>
            </a:r>
            <a:r>
              <a:rPr lang="en" sz="1800" u="sng">
                <a:solidFill>
                  <a:srgbClr val="BAC8D3"/>
                </a:solidFill>
                <a:latin typeface="League Spartan"/>
                <a:ea typeface="League Spartan"/>
                <a:cs typeface="League Spartan"/>
                <a:sym typeface="League Spartan"/>
                <a:hlinkClick r:id="rId5">
                  <a:extLst>
                    <a:ext uri="{A12FA001-AC4F-418D-AE19-62706E023703}">
                      <ahyp:hlinkClr val="tx"/>
                    </a:ext>
                  </a:extLst>
                </a:hlinkClick>
              </a:rPr>
              <a:t>Jackson Belzer</a:t>
            </a:r>
            <a:r>
              <a:rPr lang="en" sz="1800">
                <a:solidFill>
                  <a:srgbClr val="BAC8D3"/>
                </a:solidFill>
                <a:latin typeface="League Spartan"/>
                <a:ea typeface="League Spartan"/>
                <a:cs typeface="League Spartan"/>
                <a:sym typeface="League Spartan"/>
              </a:rPr>
              <a:t> &amp; </a:t>
            </a:r>
            <a:r>
              <a:rPr lang="en" sz="1800" u="sng">
                <a:solidFill>
                  <a:srgbClr val="BAC8D3"/>
                </a:solidFill>
                <a:latin typeface="League Spartan"/>
                <a:ea typeface="League Spartan"/>
                <a:cs typeface="League Spartan"/>
                <a:sym typeface="League Spartan"/>
                <a:hlinkClick r:id="rId6">
                  <a:extLst>
                    <a:ext uri="{A12FA001-AC4F-418D-AE19-62706E023703}">
                      <ahyp:hlinkClr val="tx"/>
                    </a:ext>
                  </a:extLst>
                </a:hlinkClick>
              </a:rPr>
              <a:t>Christian Lamb</a:t>
            </a:r>
            <a:endParaRPr sz="1800">
              <a:solidFill>
                <a:srgbClr val="BAC8D3"/>
              </a:solidFill>
              <a:latin typeface="League Spartan"/>
              <a:ea typeface="League Spartan"/>
              <a:cs typeface="League Spartan"/>
              <a:sym typeface="League Spartan"/>
            </a:endParaRPr>
          </a:p>
          <a:p>
            <a:pPr indent="0" lvl="0" marL="0" rtl="0" algn="ctr">
              <a:spcBef>
                <a:spcPts val="0"/>
              </a:spcBef>
              <a:spcAft>
                <a:spcPts val="0"/>
              </a:spcAft>
              <a:buNone/>
            </a:pPr>
            <a:r>
              <a:t/>
            </a:r>
            <a:endParaRPr sz="1800">
              <a:solidFill>
                <a:srgbClr val="BAC8D3"/>
              </a:solidFill>
              <a:latin typeface="League Spartan"/>
              <a:ea typeface="League Spartan"/>
              <a:cs typeface="League Spartan"/>
              <a:sym typeface="League Spartan"/>
            </a:endParaRPr>
          </a:p>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2026 Undergraduate Symposium</a:t>
            </a:r>
            <a:br>
              <a:rPr lang="en" sz="1800">
                <a:solidFill>
                  <a:srgbClr val="BAC8D3"/>
                </a:solidFill>
                <a:latin typeface="League Spartan"/>
                <a:ea typeface="League Spartan"/>
                <a:cs typeface="League Spartan"/>
                <a:sym typeface="League Spartan"/>
              </a:rPr>
            </a:br>
            <a:endParaRPr sz="1800">
              <a:solidFill>
                <a:srgbClr val="BAC8D3"/>
              </a:solidFill>
              <a:latin typeface="League Spartan"/>
              <a:ea typeface="League Spartan"/>
              <a:cs typeface="League Spartan"/>
              <a:sym typeface="League Spartan"/>
            </a:endParaRPr>
          </a:p>
        </p:txBody>
      </p:sp>
      <p:pic>
        <p:nvPicPr>
          <p:cNvPr id="346" name="Google Shape;346;g3de98f0e8eb_0_176"/>
          <p:cNvPicPr preferRelativeResize="0"/>
          <p:nvPr/>
        </p:nvPicPr>
        <p:blipFill>
          <a:blip r:embed="rId7">
            <a:alphaModFix/>
          </a:blip>
          <a:stretch>
            <a:fillRect/>
          </a:stretch>
        </p:blipFill>
        <p:spPr>
          <a:xfrm>
            <a:off x="5990075" y="3208900"/>
            <a:ext cx="2592475" cy="2592475"/>
          </a:xfrm>
          <a:prstGeom prst="rect">
            <a:avLst/>
          </a:prstGeom>
          <a:noFill/>
          <a:ln>
            <a:noFill/>
          </a:ln>
        </p:spPr>
      </p:pic>
      <p:pic>
        <p:nvPicPr>
          <p:cNvPr id="347" name="Google Shape;347;g3de98f0e8eb_0_176"/>
          <p:cNvPicPr preferRelativeResize="0"/>
          <p:nvPr/>
        </p:nvPicPr>
        <p:blipFill>
          <a:blip r:embed="rId8">
            <a:alphaModFix/>
          </a:blip>
          <a:stretch>
            <a:fillRect/>
          </a:stretch>
        </p:blipFill>
        <p:spPr>
          <a:xfrm>
            <a:off x="561450" y="3390674"/>
            <a:ext cx="3962650" cy="2228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de98f0e8eb_0_3340"/>
          <p:cNvSpPr txBox="1"/>
          <p:nvPr/>
        </p:nvSpPr>
        <p:spPr>
          <a:xfrm>
            <a:off x="1258650" y="106150"/>
            <a:ext cx="6626700" cy="5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FFFF"/>
                </a:solidFill>
                <a:latin typeface="Be Vietnam Pro"/>
                <a:ea typeface="Be Vietnam Pro"/>
                <a:cs typeface="Be Vietnam Pro"/>
                <a:sym typeface="Be Vietnam Pro"/>
              </a:rPr>
              <a:t>Key Requirements</a:t>
            </a:r>
            <a:endParaRPr b="1" sz="3200">
              <a:solidFill>
                <a:srgbClr val="FFFFFF"/>
              </a:solidFill>
              <a:latin typeface="Be Vietnam Pro"/>
              <a:ea typeface="Be Vietnam Pro"/>
              <a:cs typeface="Be Vietnam Pro"/>
              <a:sym typeface="Be Vietnam Pro"/>
            </a:endParaRPr>
          </a:p>
        </p:txBody>
      </p:sp>
      <p:sp>
        <p:nvSpPr>
          <p:cNvPr id="481" name="Google Shape;481;g3de98f0e8eb_0_3340"/>
          <p:cNvSpPr/>
          <p:nvPr/>
        </p:nvSpPr>
        <p:spPr>
          <a:xfrm>
            <a:off x="180175" y="1086151"/>
            <a:ext cx="4180800" cy="3531600"/>
          </a:xfrm>
          <a:prstGeom prst="rect">
            <a:avLst/>
          </a:prstGeom>
          <a:solidFill>
            <a:srgbClr val="A80000"/>
          </a:solidFill>
          <a:ln cap="flat" cmpd="sng" w="10925">
            <a:solidFill>
              <a:srgbClr val="FFFFFF"/>
            </a:solidFill>
            <a:prstDash val="solid"/>
            <a:round/>
            <a:headEnd len="sm" w="sm" type="none"/>
            <a:tailEnd len="sm" w="sm" type="none"/>
          </a:ln>
        </p:spPr>
        <p:txBody>
          <a:bodyPr anchorCtr="0" anchor="ctr" bIns="104925" lIns="104925" spcFirstLastPara="1" rIns="104925" wrap="square" tIns="104925">
            <a:noAutofit/>
          </a:bodyPr>
          <a:lstStyle/>
          <a:p>
            <a:pPr indent="0" lvl="0" marL="0" rtl="0" algn="ctr">
              <a:spcBef>
                <a:spcPts val="0"/>
              </a:spcBef>
              <a:spcAft>
                <a:spcPts val="0"/>
              </a:spcAft>
              <a:buNone/>
            </a:pPr>
            <a:r>
              <a:t/>
            </a:r>
            <a:endParaRPr sz="1200">
              <a:solidFill>
                <a:srgbClr val="FFFFFF"/>
              </a:solidFill>
              <a:latin typeface="Be Vietnam Pro Medium"/>
              <a:ea typeface="Be Vietnam Pro Medium"/>
              <a:cs typeface="Be Vietnam Pro Medium"/>
              <a:sym typeface="Be Vietnam Pro Medium"/>
            </a:endParaRPr>
          </a:p>
        </p:txBody>
      </p:sp>
      <p:sp>
        <p:nvSpPr>
          <p:cNvPr id="482" name="Google Shape;482;g3de98f0e8eb_0_3340"/>
          <p:cNvSpPr txBox="1"/>
          <p:nvPr/>
        </p:nvSpPr>
        <p:spPr>
          <a:xfrm>
            <a:off x="180175" y="1086150"/>
            <a:ext cx="4180800" cy="34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Be Vietnam Pro"/>
                <a:ea typeface="Be Vietnam Pro"/>
                <a:cs typeface="Be Vietnam Pro"/>
                <a:sym typeface="Be Vietnam Pro"/>
              </a:rPr>
              <a:t>Functional Requirements</a:t>
            </a:r>
            <a:endParaRPr sz="2000">
              <a:solidFill>
                <a:schemeClr val="dk1"/>
              </a:solidFill>
              <a:latin typeface="Be Vietnam Pro"/>
              <a:ea typeface="Be Vietnam Pro"/>
              <a:cs typeface="Be Vietnam Pro"/>
              <a:sym typeface="Be Vietnam Pro"/>
            </a:endParaRPr>
          </a:p>
          <a:p>
            <a:pPr indent="0" lvl="0" marL="0" rtl="0" algn="l">
              <a:spcBef>
                <a:spcPts val="0"/>
              </a:spcBef>
              <a:spcAft>
                <a:spcPts val="0"/>
              </a:spcAft>
              <a:buNone/>
            </a:pPr>
            <a:r>
              <a:t/>
            </a:r>
            <a:endParaRPr b="1">
              <a:solidFill>
                <a:schemeClr val="dk1"/>
              </a:solidFill>
              <a:latin typeface="Be Vietnam Pro"/>
              <a:ea typeface="Be Vietnam Pro"/>
              <a:cs typeface="Be Vietnam Pro"/>
              <a:sym typeface="Be Vietnam Pro"/>
            </a:endParaRPr>
          </a:p>
          <a:p>
            <a:pPr indent="-336550" lvl="0" marL="457200" rtl="0" algn="l">
              <a:spcBef>
                <a:spcPts val="0"/>
              </a:spcBef>
              <a:spcAft>
                <a:spcPts val="0"/>
              </a:spcAft>
              <a:buClr>
                <a:schemeClr val="dk1"/>
              </a:buClr>
              <a:buSzPts val="1700"/>
              <a:buFont typeface="League Spartan Light"/>
              <a:buChar char="❖"/>
            </a:pPr>
            <a:r>
              <a:rPr lang="en" sz="1700">
                <a:solidFill>
                  <a:schemeClr val="dk1"/>
                </a:solidFill>
                <a:latin typeface="League Spartan Light"/>
                <a:ea typeface="League Spartan Light"/>
                <a:cs typeface="League Spartan Light"/>
                <a:sym typeface="League Spartan Light"/>
              </a:rPr>
              <a:t>Automatically generate UML diagrams from verified models</a:t>
            </a:r>
            <a:br>
              <a:rPr lang="en" sz="1700">
                <a:solidFill>
                  <a:schemeClr val="dk1"/>
                </a:solidFill>
                <a:latin typeface="League Spartan Light"/>
                <a:ea typeface="League Spartan Light"/>
                <a:cs typeface="League Spartan Light"/>
                <a:sym typeface="League Spartan Light"/>
              </a:rPr>
            </a:br>
            <a:endParaRPr sz="1700">
              <a:solidFill>
                <a:schemeClr val="dk1"/>
              </a:solidFill>
              <a:latin typeface="League Spartan Light"/>
              <a:ea typeface="League Spartan Light"/>
              <a:cs typeface="League Spartan Light"/>
              <a:sym typeface="League Spartan Light"/>
            </a:endParaRPr>
          </a:p>
          <a:p>
            <a:pPr indent="-336550" lvl="0" marL="457200" rtl="0" algn="l">
              <a:spcBef>
                <a:spcPts val="0"/>
              </a:spcBef>
              <a:spcAft>
                <a:spcPts val="0"/>
              </a:spcAft>
              <a:buClr>
                <a:schemeClr val="dk1"/>
              </a:buClr>
              <a:buSzPts val="1700"/>
              <a:buFont typeface="League Spartan Light"/>
              <a:buChar char="❖"/>
            </a:pPr>
            <a:r>
              <a:rPr lang="en" sz="1700">
                <a:solidFill>
                  <a:schemeClr val="dk1"/>
                </a:solidFill>
                <a:latin typeface="League Spartan Light"/>
                <a:ea typeface="League Spartan Light"/>
                <a:cs typeface="League Spartan Light"/>
                <a:sym typeface="League Spartan Light"/>
              </a:rPr>
              <a:t>Generate complete, professional PDF documentation</a:t>
            </a:r>
            <a:br>
              <a:rPr lang="en" sz="1700">
                <a:solidFill>
                  <a:schemeClr val="dk1"/>
                </a:solidFill>
                <a:latin typeface="League Spartan Light"/>
                <a:ea typeface="League Spartan Light"/>
                <a:cs typeface="League Spartan Light"/>
                <a:sym typeface="League Spartan Light"/>
              </a:rPr>
            </a:br>
            <a:endParaRPr sz="1700">
              <a:solidFill>
                <a:schemeClr val="dk1"/>
              </a:solidFill>
              <a:latin typeface="League Spartan Light"/>
              <a:ea typeface="League Spartan Light"/>
              <a:cs typeface="League Spartan Light"/>
              <a:sym typeface="League Spartan Light"/>
            </a:endParaRPr>
          </a:p>
          <a:p>
            <a:pPr indent="-336550" lvl="0" marL="457200" rtl="0" algn="l">
              <a:spcBef>
                <a:spcPts val="0"/>
              </a:spcBef>
              <a:spcAft>
                <a:spcPts val="0"/>
              </a:spcAft>
              <a:buClr>
                <a:schemeClr val="dk1"/>
              </a:buClr>
              <a:buSzPts val="1700"/>
              <a:buFont typeface="League Spartan Light"/>
              <a:buChar char="❖"/>
            </a:pPr>
            <a:r>
              <a:rPr lang="en" sz="1700">
                <a:solidFill>
                  <a:schemeClr val="dk1"/>
                </a:solidFill>
                <a:latin typeface="League Spartan Light"/>
                <a:ea typeface="League Spartan Light"/>
                <a:cs typeface="League Spartan Light"/>
                <a:sym typeface="League Spartan Light"/>
              </a:rPr>
              <a:t>Integrate seamlessly into VSCode workflow</a:t>
            </a:r>
            <a:br>
              <a:rPr lang="en" sz="1700">
                <a:solidFill>
                  <a:schemeClr val="dk1"/>
                </a:solidFill>
                <a:latin typeface="League Spartan Light"/>
                <a:ea typeface="League Spartan Light"/>
                <a:cs typeface="League Spartan Light"/>
                <a:sym typeface="League Spartan Light"/>
              </a:rPr>
            </a:br>
            <a:endParaRPr sz="1700">
              <a:solidFill>
                <a:schemeClr val="dk1"/>
              </a:solidFill>
              <a:latin typeface="League Spartan Light"/>
              <a:ea typeface="League Spartan Light"/>
              <a:cs typeface="League Spartan Light"/>
              <a:sym typeface="League Spartan Light"/>
            </a:endParaRPr>
          </a:p>
          <a:p>
            <a:pPr indent="-317500" lvl="0" marL="457200" rtl="0" algn="l">
              <a:spcBef>
                <a:spcPts val="0"/>
              </a:spcBef>
              <a:spcAft>
                <a:spcPts val="0"/>
              </a:spcAft>
              <a:buClr>
                <a:schemeClr val="dk1"/>
              </a:buClr>
              <a:buSzPts val="1400"/>
              <a:buFont typeface="Be Vietnam Pro"/>
              <a:buChar char="❖"/>
            </a:pPr>
            <a:r>
              <a:rPr lang="en" sz="1700">
                <a:solidFill>
                  <a:schemeClr val="dk1"/>
                </a:solidFill>
                <a:latin typeface="League Spartan Light"/>
                <a:ea typeface="League Spartan Light"/>
                <a:cs typeface="League Spartan Light"/>
                <a:sym typeface="League Spartan Light"/>
              </a:rPr>
              <a:t>Enforce verification before documentation</a:t>
            </a:r>
            <a:br>
              <a:rPr b="1" lang="en">
                <a:solidFill>
                  <a:schemeClr val="dk1"/>
                </a:solidFill>
                <a:latin typeface="Be Vietnam Pro"/>
                <a:ea typeface="Be Vietnam Pro"/>
                <a:cs typeface="Be Vietnam Pro"/>
                <a:sym typeface="Be Vietnam Pro"/>
              </a:rPr>
            </a:br>
            <a:endParaRPr b="1">
              <a:solidFill>
                <a:schemeClr val="dk1"/>
              </a:solidFill>
              <a:latin typeface="Be Vietnam Pro"/>
              <a:ea typeface="Be Vietnam Pro"/>
              <a:cs typeface="Be Vietnam Pro"/>
              <a:sym typeface="Be Vietnam Pro"/>
            </a:endParaRPr>
          </a:p>
        </p:txBody>
      </p:sp>
      <p:sp>
        <p:nvSpPr>
          <p:cNvPr id="483" name="Google Shape;483;g3de98f0e8eb_0_3340"/>
          <p:cNvSpPr/>
          <p:nvPr/>
        </p:nvSpPr>
        <p:spPr>
          <a:xfrm>
            <a:off x="4766425" y="1091576"/>
            <a:ext cx="4180800" cy="3531600"/>
          </a:xfrm>
          <a:prstGeom prst="rect">
            <a:avLst/>
          </a:prstGeom>
          <a:solidFill>
            <a:srgbClr val="A80000"/>
          </a:solidFill>
          <a:ln cap="flat" cmpd="sng" w="10925">
            <a:solidFill>
              <a:srgbClr val="FFFFFF"/>
            </a:solidFill>
            <a:prstDash val="solid"/>
            <a:round/>
            <a:headEnd len="sm" w="sm" type="none"/>
            <a:tailEnd len="sm" w="sm" type="none"/>
          </a:ln>
        </p:spPr>
        <p:txBody>
          <a:bodyPr anchorCtr="0" anchor="ctr" bIns="104925" lIns="104925" spcFirstLastPara="1" rIns="104925" wrap="square" tIns="104925">
            <a:noAutofit/>
          </a:bodyPr>
          <a:lstStyle/>
          <a:p>
            <a:pPr indent="0" lvl="0" marL="0" rtl="0" algn="ctr">
              <a:spcBef>
                <a:spcPts val="0"/>
              </a:spcBef>
              <a:spcAft>
                <a:spcPts val="0"/>
              </a:spcAft>
              <a:buNone/>
            </a:pPr>
            <a:r>
              <a:t/>
            </a:r>
            <a:endParaRPr sz="1200">
              <a:solidFill>
                <a:srgbClr val="FFFFFF"/>
              </a:solidFill>
              <a:latin typeface="Be Vietnam Pro Medium"/>
              <a:ea typeface="Be Vietnam Pro Medium"/>
              <a:cs typeface="Be Vietnam Pro Medium"/>
              <a:sym typeface="Be Vietnam Pro Medium"/>
            </a:endParaRPr>
          </a:p>
        </p:txBody>
      </p:sp>
      <p:sp>
        <p:nvSpPr>
          <p:cNvPr id="484" name="Google Shape;484;g3de98f0e8eb_0_3340"/>
          <p:cNvSpPr txBox="1"/>
          <p:nvPr/>
        </p:nvSpPr>
        <p:spPr>
          <a:xfrm>
            <a:off x="4766425" y="1091575"/>
            <a:ext cx="4180800" cy="3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Be Vietnam Pro"/>
                <a:ea typeface="Be Vietnam Pro"/>
                <a:cs typeface="Be Vietnam Pro"/>
                <a:sym typeface="Be Vietnam Pro"/>
              </a:rPr>
              <a:t>System Qualities</a:t>
            </a:r>
            <a:endParaRPr>
              <a:solidFill>
                <a:schemeClr val="dk1"/>
              </a:solidFill>
              <a:latin typeface="Be Vietnam Pro"/>
              <a:ea typeface="Be Vietnam Pro"/>
              <a:cs typeface="Be Vietnam Pro"/>
              <a:sym typeface="Be Vietnam Pro"/>
            </a:endParaRPr>
          </a:p>
          <a:p>
            <a:pPr indent="0" lvl="0" marL="0" rtl="0" algn="l">
              <a:spcBef>
                <a:spcPts val="0"/>
              </a:spcBef>
              <a:spcAft>
                <a:spcPts val="0"/>
              </a:spcAft>
              <a:buNone/>
            </a:pPr>
            <a:r>
              <a:t/>
            </a:r>
            <a:endParaRPr>
              <a:solidFill>
                <a:schemeClr val="dk1"/>
              </a:solidFill>
              <a:latin typeface="Be Vietnam Pro"/>
              <a:ea typeface="Be Vietnam Pro"/>
              <a:cs typeface="Be Vietnam Pro"/>
              <a:sym typeface="Be Vietnam Pro"/>
            </a:endParaRPr>
          </a:p>
          <a:p>
            <a:pPr indent="0" lvl="0" marL="0" rtl="0" algn="l">
              <a:spcBef>
                <a:spcPts val="0"/>
              </a:spcBef>
              <a:spcAft>
                <a:spcPts val="0"/>
              </a:spcAft>
              <a:buNone/>
            </a:pPr>
            <a:r>
              <a:t/>
            </a:r>
            <a:endParaRPr>
              <a:solidFill>
                <a:schemeClr val="dk1"/>
              </a:solidFill>
              <a:latin typeface="Be Vietnam Pro"/>
              <a:ea typeface="Be Vietnam Pro"/>
              <a:cs typeface="Be Vietnam Pro"/>
              <a:sym typeface="Be Vietnam Pro"/>
            </a:endParaRPr>
          </a:p>
          <a:p>
            <a:pPr indent="-330200" lvl="0" marL="457200" rtl="0" algn="l">
              <a:spcBef>
                <a:spcPts val="0"/>
              </a:spcBef>
              <a:spcAft>
                <a:spcPts val="0"/>
              </a:spcAft>
              <a:buClr>
                <a:schemeClr val="dk1"/>
              </a:buClr>
              <a:buSzPts val="1600"/>
              <a:buFont typeface="League Spartan Light"/>
              <a:buChar char="❖"/>
            </a:pPr>
            <a:r>
              <a:rPr lang="en" sz="1600">
                <a:solidFill>
                  <a:schemeClr val="dk1"/>
                </a:solidFill>
                <a:latin typeface="League Spartan Light"/>
                <a:ea typeface="League Spartan Light"/>
                <a:cs typeface="League Spartan Light"/>
                <a:sym typeface="League Spartan Light"/>
              </a:rPr>
              <a:t>Accurate and consistent with verified logic</a:t>
            </a:r>
            <a:br>
              <a:rPr lang="en" sz="1600">
                <a:solidFill>
                  <a:schemeClr val="dk1"/>
                </a:solidFill>
                <a:latin typeface="League Spartan Light"/>
                <a:ea typeface="League Spartan Light"/>
                <a:cs typeface="League Spartan Light"/>
                <a:sym typeface="League Spartan Light"/>
              </a:rPr>
            </a:br>
            <a:endParaRPr sz="1600">
              <a:solidFill>
                <a:schemeClr val="dk1"/>
              </a:solidFill>
              <a:latin typeface="League Spartan Light"/>
              <a:ea typeface="League Spartan Light"/>
              <a:cs typeface="League Spartan Light"/>
              <a:sym typeface="League Spartan Light"/>
            </a:endParaRPr>
          </a:p>
          <a:p>
            <a:pPr indent="-330200" lvl="0" marL="457200" rtl="0" algn="l">
              <a:spcBef>
                <a:spcPts val="0"/>
              </a:spcBef>
              <a:spcAft>
                <a:spcPts val="0"/>
              </a:spcAft>
              <a:buClr>
                <a:schemeClr val="dk1"/>
              </a:buClr>
              <a:buSzPts val="1600"/>
              <a:buFont typeface="League Spartan Light"/>
              <a:buChar char="❖"/>
            </a:pPr>
            <a:r>
              <a:rPr lang="en" sz="1600">
                <a:solidFill>
                  <a:schemeClr val="dk1"/>
                </a:solidFill>
                <a:latin typeface="League Spartan Light"/>
                <a:ea typeface="League Spartan Light"/>
                <a:cs typeface="League Spartan Light"/>
                <a:sym typeface="League Spartan Light"/>
              </a:rPr>
              <a:t>Fast </a:t>
            </a:r>
            <a:r>
              <a:rPr lang="en" sz="1600">
                <a:solidFill>
                  <a:schemeClr val="dk1"/>
                </a:solidFill>
                <a:latin typeface="League Spartan Light"/>
                <a:ea typeface="League Spartan Light"/>
                <a:cs typeface="League Spartan Light"/>
                <a:sym typeface="League Spartan Light"/>
              </a:rPr>
              <a:t>generation (under 60 seconds)</a:t>
            </a:r>
            <a:br>
              <a:rPr lang="en" sz="1600">
                <a:solidFill>
                  <a:schemeClr val="dk1"/>
                </a:solidFill>
                <a:latin typeface="League Spartan Light"/>
                <a:ea typeface="League Spartan Light"/>
                <a:cs typeface="League Spartan Light"/>
                <a:sym typeface="League Spartan Light"/>
              </a:rPr>
            </a:br>
            <a:endParaRPr sz="1600">
              <a:solidFill>
                <a:schemeClr val="dk1"/>
              </a:solidFill>
              <a:latin typeface="League Spartan Light"/>
              <a:ea typeface="League Spartan Light"/>
              <a:cs typeface="League Spartan Light"/>
              <a:sym typeface="League Spartan Light"/>
            </a:endParaRPr>
          </a:p>
          <a:p>
            <a:pPr indent="-330200" lvl="0" marL="457200" rtl="0" algn="l">
              <a:spcBef>
                <a:spcPts val="0"/>
              </a:spcBef>
              <a:spcAft>
                <a:spcPts val="0"/>
              </a:spcAft>
              <a:buClr>
                <a:schemeClr val="dk1"/>
              </a:buClr>
              <a:buSzPts val="1600"/>
              <a:buFont typeface="League Spartan Light"/>
              <a:buChar char="❖"/>
            </a:pPr>
            <a:r>
              <a:rPr lang="en" sz="1600">
                <a:solidFill>
                  <a:schemeClr val="dk1"/>
                </a:solidFill>
                <a:latin typeface="League Spartan Light"/>
                <a:ea typeface="League Spartan Light"/>
                <a:cs typeface="League Spartan Light"/>
                <a:sym typeface="League Spartan Light"/>
              </a:rPr>
              <a:t>Deterministic and reliable outputs</a:t>
            </a:r>
            <a:br>
              <a:rPr lang="en" sz="1600">
                <a:solidFill>
                  <a:schemeClr val="dk1"/>
                </a:solidFill>
                <a:latin typeface="League Spartan Light"/>
                <a:ea typeface="League Spartan Light"/>
                <a:cs typeface="League Spartan Light"/>
                <a:sym typeface="League Spartan Light"/>
              </a:rPr>
            </a:br>
            <a:endParaRPr sz="1600">
              <a:solidFill>
                <a:schemeClr val="dk1"/>
              </a:solidFill>
              <a:latin typeface="League Spartan Light"/>
              <a:ea typeface="League Spartan Light"/>
              <a:cs typeface="League Spartan Light"/>
              <a:sym typeface="League Spartan Light"/>
            </a:endParaRPr>
          </a:p>
          <a:p>
            <a:pPr indent="-330200" lvl="0" marL="457200" rtl="0" algn="l">
              <a:spcBef>
                <a:spcPts val="0"/>
              </a:spcBef>
              <a:spcAft>
                <a:spcPts val="0"/>
              </a:spcAft>
              <a:buClr>
                <a:schemeClr val="dk1"/>
              </a:buClr>
              <a:buSzPts val="1600"/>
              <a:buFont typeface="League Spartan Light"/>
              <a:buChar char="❖"/>
            </a:pPr>
            <a:r>
              <a:rPr lang="en" sz="1600">
                <a:solidFill>
                  <a:schemeClr val="dk1"/>
                </a:solidFill>
                <a:latin typeface="League Spartan Light"/>
                <a:ea typeface="League Spartan Light"/>
                <a:cs typeface="League Spartan Light"/>
                <a:sym typeface="League Spartan Light"/>
              </a:rPr>
              <a:t>Easy to use for engineers</a:t>
            </a:r>
            <a:br>
              <a:rPr lang="en" sz="1600">
                <a:solidFill>
                  <a:schemeClr val="dk1"/>
                </a:solidFill>
                <a:latin typeface="League Spartan Light"/>
                <a:ea typeface="League Spartan Light"/>
                <a:cs typeface="League Spartan Light"/>
                <a:sym typeface="League Spartan Light"/>
              </a:rPr>
            </a:br>
            <a:endParaRPr sz="1600">
              <a:solidFill>
                <a:schemeClr val="dk1"/>
              </a:solidFill>
              <a:latin typeface="League Spartan Light"/>
              <a:ea typeface="League Spartan Light"/>
              <a:cs typeface="League Spartan Light"/>
              <a:sym typeface="League Spartan Light"/>
            </a:endParaRPr>
          </a:p>
          <a:p>
            <a:pPr indent="-317500" lvl="0" marL="457200" rtl="0" algn="l">
              <a:spcBef>
                <a:spcPts val="0"/>
              </a:spcBef>
              <a:spcAft>
                <a:spcPts val="0"/>
              </a:spcAft>
              <a:buClr>
                <a:schemeClr val="dk1"/>
              </a:buClr>
              <a:buSzPts val="1400"/>
              <a:buFont typeface="Be Vietnam Pro"/>
              <a:buChar char="❖"/>
            </a:pPr>
            <a:r>
              <a:rPr lang="en" sz="1600">
                <a:solidFill>
                  <a:schemeClr val="dk1"/>
                </a:solidFill>
                <a:latin typeface="League Spartan Light"/>
                <a:ea typeface="League Spartan Light"/>
                <a:cs typeface="League Spartan Light"/>
                <a:sym typeface="League Spartan Light"/>
              </a:rPr>
              <a:t>Scalable to handle complex real-world models</a:t>
            </a:r>
            <a:br>
              <a:rPr lang="en">
                <a:solidFill>
                  <a:schemeClr val="dk1"/>
                </a:solidFill>
                <a:latin typeface="Be Vietnam Pro"/>
                <a:ea typeface="Be Vietnam Pro"/>
                <a:cs typeface="Be Vietnam Pro"/>
                <a:sym typeface="Be Vietnam Pro"/>
              </a:rPr>
            </a:br>
            <a:endParaRPr>
              <a:solidFill>
                <a:schemeClr val="dk1"/>
              </a:solidFill>
              <a:latin typeface="Be Vietnam Pro"/>
              <a:ea typeface="Be Vietnam Pro"/>
              <a:cs typeface="Be Vietnam Pro"/>
              <a:sym typeface="Be Vietnam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de98f0e8eb_0_722"/>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3200"/>
              <a:buFont typeface="Arial"/>
              <a:buNone/>
            </a:pPr>
            <a:r>
              <a:rPr b="1" lang="en" sz="3200">
                <a:solidFill>
                  <a:schemeClr val="dk1"/>
                </a:solidFill>
                <a:latin typeface="Be Vietnam Pro"/>
                <a:ea typeface="Be Vietnam Pro"/>
                <a:cs typeface="Be Vietnam Pro"/>
                <a:sym typeface="Be Vietnam Pro"/>
              </a:rPr>
              <a:t>High-Level Architecture</a:t>
            </a:r>
            <a:endParaRPr b="1" sz="3200">
              <a:solidFill>
                <a:schemeClr val="dk1"/>
              </a:solidFill>
              <a:latin typeface="Be Vietnam Pro"/>
              <a:ea typeface="Be Vietnam Pro"/>
              <a:cs typeface="Be Vietnam Pro"/>
              <a:sym typeface="Be Vietnam Pro"/>
            </a:endParaRPr>
          </a:p>
          <a:p>
            <a:pPr indent="0" lvl="0" marL="0" marR="0" rtl="0" algn="ctr">
              <a:lnSpc>
                <a:spcPct val="100000"/>
              </a:lnSpc>
              <a:spcBef>
                <a:spcPts val="0"/>
              </a:spcBef>
              <a:spcAft>
                <a:spcPts val="0"/>
              </a:spcAft>
              <a:buClr>
                <a:srgbClr val="000000"/>
              </a:buClr>
              <a:buSzPts val="3200"/>
              <a:buFont typeface="Arial"/>
              <a:buNone/>
            </a:pPr>
            <a:r>
              <a:t/>
            </a:r>
            <a:endParaRPr b="1" sz="3200">
              <a:solidFill>
                <a:srgbClr val="FFFFFF"/>
              </a:solidFill>
              <a:latin typeface="Be Vietnam Pro"/>
              <a:ea typeface="Be Vietnam Pro"/>
              <a:cs typeface="Be Vietnam Pro"/>
              <a:sym typeface="Be Vietnam Pro"/>
            </a:endParaRPr>
          </a:p>
        </p:txBody>
      </p:sp>
      <p:sp>
        <p:nvSpPr>
          <p:cNvPr id="490" name="Google Shape;490;g3de98f0e8eb_0_722"/>
          <p:cNvSpPr/>
          <p:nvPr/>
        </p:nvSpPr>
        <p:spPr>
          <a:xfrm>
            <a:off x="1458850" y="1810851"/>
            <a:ext cx="6939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46"/>
              <a:buFont typeface="Arial"/>
              <a:buNone/>
            </a:pPr>
            <a:r>
              <a:rPr b="0" i="0" lang="en" sz="2546" u="none" cap="none" strike="noStrike">
                <a:solidFill>
                  <a:srgbClr val="FFFFFF"/>
                </a:solidFill>
                <a:latin typeface="Be Vietnam Pro Thin"/>
                <a:ea typeface="Be Vietnam Pro Thin"/>
                <a:cs typeface="Be Vietnam Pro Thin"/>
                <a:sym typeface="Be Vietnam Pro Thin"/>
              </a:rPr>
              <a:t>01</a:t>
            </a:r>
            <a:endParaRPr b="0" i="0" sz="2546" u="none" cap="none" strike="noStrike">
              <a:solidFill>
                <a:srgbClr val="FFFFFF"/>
              </a:solidFill>
              <a:latin typeface="Be Vietnam Pro Thin"/>
              <a:ea typeface="Be Vietnam Pro Thin"/>
              <a:cs typeface="Be Vietnam Pro Thin"/>
              <a:sym typeface="Be Vietnam Pro Thin"/>
            </a:endParaRPr>
          </a:p>
        </p:txBody>
      </p:sp>
      <p:sp>
        <p:nvSpPr>
          <p:cNvPr id="491" name="Google Shape;491;g3de98f0e8eb_0_722"/>
          <p:cNvSpPr/>
          <p:nvPr/>
        </p:nvSpPr>
        <p:spPr>
          <a:xfrm>
            <a:off x="4267485" y="1810850"/>
            <a:ext cx="6939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201"/>
              <a:buFont typeface="Arial"/>
              <a:buNone/>
            </a:pPr>
            <a:r>
              <a:rPr b="0" i="0" lang="en" sz="2546" u="none" cap="none" strike="noStrike">
                <a:solidFill>
                  <a:srgbClr val="FFFFFF"/>
                </a:solidFill>
                <a:latin typeface="Be Vietnam Pro Thin"/>
                <a:ea typeface="Be Vietnam Pro Thin"/>
                <a:cs typeface="Be Vietnam Pro Thin"/>
                <a:sym typeface="Be Vietnam Pro Thin"/>
              </a:rPr>
              <a:t>02</a:t>
            </a:r>
            <a:endParaRPr b="0" i="0" sz="2546" u="none" cap="none" strike="noStrike">
              <a:solidFill>
                <a:srgbClr val="000000"/>
              </a:solidFill>
              <a:latin typeface="League Spartan"/>
              <a:ea typeface="League Spartan"/>
              <a:cs typeface="League Spartan"/>
              <a:sym typeface="League Spartan"/>
            </a:endParaRPr>
          </a:p>
        </p:txBody>
      </p:sp>
      <p:cxnSp>
        <p:nvCxnSpPr>
          <p:cNvPr id="492" name="Google Shape;492;g3de98f0e8eb_0_722"/>
          <p:cNvCxnSpPr>
            <a:stCxn id="490" idx="3"/>
            <a:endCxn id="491" idx="1"/>
          </p:cNvCxnSpPr>
          <p:nvPr/>
        </p:nvCxnSpPr>
        <p:spPr>
          <a:xfrm>
            <a:off x="2152750" y="2094201"/>
            <a:ext cx="2114700" cy="0"/>
          </a:xfrm>
          <a:prstGeom prst="straightConnector1">
            <a:avLst/>
          </a:prstGeom>
          <a:noFill/>
          <a:ln cap="flat" cmpd="sng" w="10400">
            <a:solidFill>
              <a:srgbClr val="FFFFFF"/>
            </a:solidFill>
            <a:prstDash val="solid"/>
            <a:round/>
            <a:headEnd len="sm" w="sm" type="none"/>
            <a:tailEnd len="sm" w="sm" type="none"/>
          </a:ln>
        </p:spPr>
      </p:cxnSp>
      <p:cxnSp>
        <p:nvCxnSpPr>
          <p:cNvPr id="493" name="Google Shape;493;g3de98f0e8eb_0_722"/>
          <p:cNvCxnSpPr>
            <a:stCxn id="491" idx="3"/>
            <a:endCxn id="494" idx="1"/>
          </p:cNvCxnSpPr>
          <p:nvPr/>
        </p:nvCxnSpPr>
        <p:spPr>
          <a:xfrm>
            <a:off x="4961385" y="2094200"/>
            <a:ext cx="2112900" cy="0"/>
          </a:xfrm>
          <a:prstGeom prst="straightConnector1">
            <a:avLst/>
          </a:prstGeom>
          <a:noFill/>
          <a:ln cap="flat" cmpd="sng" w="10400">
            <a:solidFill>
              <a:srgbClr val="FFFFFF"/>
            </a:solidFill>
            <a:prstDash val="solid"/>
            <a:round/>
            <a:headEnd len="sm" w="sm" type="none"/>
            <a:tailEnd len="sm" w="sm" type="none"/>
          </a:ln>
        </p:spPr>
      </p:cxnSp>
      <p:sp>
        <p:nvSpPr>
          <p:cNvPr id="494" name="Google Shape;494;g3de98f0e8eb_0_722"/>
          <p:cNvSpPr/>
          <p:nvPr/>
        </p:nvSpPr>
        <p:spPr>
          <a:xfrm>
            <a:off x="7074307" y="1810850"/>
            <a:ext cx="8010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201"/>
              <a:buFont typeface="Arial"/>
              <a:buNone/>
            </a:pPr>
            <a:r>
              <a:rPr b="0" i="0" lang="en" sz="2546" u="none" cap="none" strike="noStrike">
                <a:solidFill>
                  <a:srgbClr val="FFFFFF"/>
                </a:solidFill>
                <a:latin typeface="Be Vietnam Pro Thin"/>
                <a:ea typeface="Be Vietnam Pro Thin"/>
                <a:cs typeface="Be Vietnam Pro Thin"/>
                <a:sym typeface="Be Vietnam Pro Thin"/>
              </a:rPr>
              <a:t>0</a:t>
            </a:r>
            <a:r>
              <a:rPr lang="en" sz="2546">
                <a:solidFill>
                  <a:srgbClr val="FFFFFF"/>
                </a:solidFill>
                <a:latin typeface="Be Vietnam Pro Thin"/>
                <a:ea typeface="Be Vietnam Pro Thin"/>
                <a:cs typeface="Be Vietnam Pro Thin"/>
                <a:sym typeface="Be Vietnam Pro Thin"/>
              </a:rPr>
              <a:t>3</a:t>
            </a:r>
            <a:endParaRPr b="0" i="0" sz="2546" u="none" cap="none" strike="noStrike">
              <a:solidFill>
                <a:srgbClr val="000000"/>
              </a:solidFill>
              <a:latin typeface="League Spartan"/>
              <a:ea typeface="League Spartan"/>
              <a:cs typeface="League Spartan"/>
              <a:sym typeface="League Spartan"/>
            </a:endParaRPr>
          </a:p>
        </p:txBody>
      </p:sp>
      <p:sp>
        <p:nvSpPr>
          <p:cNvPr id="495" name="Google Shape;495;g3de98f0e8eb_0_722"/>
          <p:cNvSpPr txBox="1"/>
          <p:nvPr/>
        </p:nvSpPr>
        <p:spPr>
          <a:xfrm flipH="1">
            <a:off x="846650" y="2675950"/>
            <a:ext cx="1885800" cy="23280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00" u="none" cap="none" strike="noStrike">
                <a:solidFill>
                  <a:srgbClr val="FFFFFF"/>
                </a:solidFill>
                <a:latin typeface="League Spartan"/>
                <a:ea typeface="League Spartan"/>
                <a:cs typeface="League Spartan"/>
                <a:sym typeface="League Spartan"/>
              </a:rPr>
              <a:t>VS Code Extension</a:t>
            </a:r>
            <a:endParaRPr i="0" sz="2100"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00"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00" u="none" cap="none" strike="noStrike">
                <a:solidFill>
                  <a:srgbClr val="FFFFFF"/>
                </a:solidFill>
                <a:latin typeface="League Spartan"/>
                <a:ea typeface="League Spartan"/>
                <a:cs typeface="League Spartan"/>
                <a:sym typeface="League Spartan"/>
              </a:rPr>
              <a:t>As an user interface</a:t>
            </a:r>
            <a:endParaRPr i="0" sz="2100" u="none" cap="none" strike="noStrike">
              <a:solidFill>
                <a:srgbClr val="FFFFFF"/>
              </a:solidFill>
              <a:latin typeface="League Spartan"/>
              <a:ea typeface="League Spartan"/>
              <a:cs typeface="League Spartan"/>
              <a:sym typeface="League Spartan"/>
            </a:endParaRPr>
          </a:p>
        </p:txBody>
      </p:sp>
      <p:sp>
        <p:nvSpPr>
          <p:cNvPr id="496" name="Google Shape;496;g3de98f0e8eb_0_722"/>
          <p:cNvSpPr txBox="1"/>
          <p:nvPr/>
        </p:nvSpPr>
        <p:spPr>
          <a:xfrm flipH="1">
            <a:off x="3063575" y="2675957"/>
            <a:ext cx="3101700" cy="22047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Rust Compiler Pipeline</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Orchestrates the compilation of the project and ensures correctness</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p:txBody>
      </p:sp>
      <p:sp>
        <p:nvSpPr>
          <p:cNvPr id="497" name="Google Shape;497;g3de98f0e8eb_0_722"/>
          <p:cNvSpPr txBox="1"/>
          <p:nvPr/>
        </p:nvSpPr>
        <p:spPr>
          <a:xfrm flipH="1">
            <a:off x="6691350" y="2675946"/>
            <a:ext cx="1566900" cy="22047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LaTeX PDF</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With AI insertions to document</a:t>
            </a:r>
            <a:endParaRPr i="0" sz="2128"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EFC"/>
        </a:solidFill>
      </p:bgPr>
    </p:bg>
    <p:spTree>
      <p:nvGrpSpPr>
        <p:cNvPr id="501" name="Shape 501"/>
        <p:cNvGrpSpPr/>
        <p:nvPr/>
      </p:nvGrpSpPr>
      <p:grpSpPr>
        <a:xfrm>
          <a:off x="0" y="0"/>
          <a:ext cx="0" cy="0"/>
          <a:chOff x="0" y="0"/>
          <a:chExt cx="0" cy="0"/>
        </a:xfrm>
      </p:grpSpPr>
      <p:sp>
        <p:nvSpPr>
          <p:cNvPr id="502" name="Google Shape;502;g3de98f0e8eb_0_901"/>
          <p:cNvSpPr/>
          <p:nvPr/>
        </p:nvSpPr>
        <p:spPr>
          <a:xfrm>
            <a:off x="211375" y="1643375"/>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Model.tla</a:t>
            </a:r>
            <a:endParaRPr b="0" i="0" sz="1400" u="none" cap="none" strike="noStrike">
              <a:solidFill>
                <a:schemeClr val="dk1"/>
              </a:solidFill>
              <a:latin typeface="League Spartan"/>
              <a:ea typeface="League Spartan"/>
              <a:cs typeface="League Spartan"/>
              <a:sym typeface="League Spartan"/>
            </a:endParaRPr>
          </a:p>
        </p:txBody>
      </p:sp>
      <p:sp>
        <p:nvSpPr>
          <p:cNvPr id="503" name="Google Shape;503;g3de98f0e8eb_0_901"/>
          <p:cNvSpPr/>
          <p:nvPr/>
        </p:nvSpPr>
        <p:spPr>
          <a:xfrm>
            <a:off x="211375" y="2692350"/>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Model Checker</a:t>
            </a:r>
            <a:endParaRPr b="0" i="0" sz="1400" u="none" cap="none" strike="noStrike">
              <a:solidFill>
                <a:schemeClr val="dk1"/>
              </a:solidFill>
              <a:latin typeface="League Spartan"/>
              <a:ea typeface="League Spartan"/>
              <a:cs typeface="League Spartan"/>
              <a:sym typeface="League Spartan"/>
            </a:endParaRPr>
          </a:p>
        </p:txBody>
      </p:sp>
      <p:sp>
        <p:nvSpPr>
          <p:cNvPr id="504" name="Google Shape;504;g3de98f0e8eb_0_901"/>
          <p:cNvSpPr/>
          <p:nvPr/>
        </p:nvSpPr>
        <p:spPr>
          <a:xfrm>
            <a:off x="211375" y="3741325"/>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VSCode Config (Diagram Type)</a:t>
            </a:r>
            <a:endParaRPr b="0" i="0" sz="1400" u="none" cap="none" strike="noStrike">
              <a:solidFill>
                <a:schemeClr val="dk1"/>
              </a:solidFill>
              <a:latin typeface="League Spartan"/>
              <a:ea typeface="League Spartan"/>
              <a:cs typeface="League Spartan"/>
              <a:sym typeface="League Spartan"/>
            </a:endParaRPr>
          </a:p>
        </p:txBody>
      </p:sp>
      <p:sp>
        <p:nvSpPr>
          <p:cNvPr id="505" name="Google Shape;505;g3de98f0e8eb_0_901"/>
          <p:cNvSpPr/>
          <p:nvPr/>
        </p:nvSpPr>
        <p:spPr>
          <a:xfrm>
            <a:off x="1999963" y="2692350"/>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Rust Pipeline</a:t>
            </a:r>
            <a:endParaRPr b="0" i="0" sz="1400" u="none" cap="none" strike="noStrike">
              <a:solidFill>
                <a:schemeClr val="dk1"/>
              </a:solidFill>
              <a:latin typeface="League Spartan"/>
              <a:ea typeface="League Spartan"/>
              <a:cs typeface="League Spartan"/>
              <a:sym typeface="League Spartan"/>
            </a:endParaRPr>
          </a:p>
        </p:txBody>
      </p:sp>
      <p:sp>
        <p:nvSpPr>
          <p:cNvPr id="506" name="Google Shape;506;g3de98f0e8eb_0_901"/>
          <p:cNvSpPr/>
          <p:nvPr/>
        </p:nvSpPr>
        <p:spPr>
          <a:xfrm>
            <a:off x="3749400" y="2692350"/>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Verification Gate </a:t>
            </a:r>
            <a:endParaRPr b="0" i="0" sz="1400" u="none" cap="none" strike="noStrike">
              <a:solidFill>
                <a:schemeClr val="dk1"/>
              </a:solidFill>
              <a:latin typeface="League Spartan"/>
              <a:ea typeface="League Spartan"/>
              <a:cs typeface="League Spartan"/>
              <a:sym typeface="League Spartan"/>
            </a:endParaRPr>
          </a:p>
        </p:txBody>
      </p:sp>
      <p:sp>
        <p:nvSpPr>
          <p:cNvPr id="507" name="Google Shape;507;g3de98f0e8eb_0_901"/>
          <p:cNvSpPr/>
          <p:nvPr/>
        </p:nvSpPr>
        <p:spPr>
          <a:xfrm>
            <a:off x="5587925" y="1643375"/>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Model.puml  generation</a:t>
            </a:r>
            <a:endParaRPr b="0" i="0" sz="1400" u="none" cap="none" strike="noStrike">
              <a:solidFill>
                <a:schemeClr val="dk1"/>
              </a:solidFill>
              <a:latin typeface="League Spartan"/>
              <a:ea typeface="League Spartan"/>
              <a:cs typeface="League Spartan"/>
              <a:sym typeface="League Spartan"/>
            </a:endParaRPr>
          </a:p>
        </p:txBody>
      </p:sp>
      <p:sp>
        <p:nvSpPr>
          <p:cNvPr id="508" name="Google Shape;508;g3de98f0e8eb_0_901"/>
          <p:cNvSpPr/>
          <p:nvPr/>
        </p:nvSpPr>
        <p:spPr>
          <a:xfrm>
            <a:off x="7410950" y="1643375"/>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Diagram.svg rendered</a:t>
            </a:r>
            <a:endParaRPr b="0" i="0" sz="1400" u="none" cap="none" strike="noStrike">
              <a:solidFill>
                <a:schemeClr val="dk1"/>
              </a:solidFill>
              <a:latin typeface="League Spartan"/>
              <a:ea typeface="League Spartan"/>
              <a:cs typeface="League Spartan"/>
              <a:sym typeface="League Spartan"/>
            </a:endParaRPr>
          </a:p>
        </p:txBody>
      </p:sp>
      <p:sp>
        <p:nvSpPr>
          <p:cNvPr id="509" name="Google Shape;509;g3de98f0e8eb_0_901"/>
          <p:cNvSpPr/>
          <p:nvPr/>
        </p:nvSpPr>
        <p:spPr>
          <a:xfrm>
            <a:off x="7410950" y="2946575"/>
            <a:ext cx="1459200" cy="673200"/>
          </a:xfrm>
          <a:prstGeom prst="roundRect">
            <a:avLst>
              <a:gd fmla="val 16667"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Model.pdf (LaTeX)</a:t>
            </a:r>
            <a:endParaRPr b="0" i="0" sz="1400" u="none" cap="none" strike="noStrike">
              <a:solidFill>
                <a:schemeClr val="dk1"/>
              </a:solidFill>
              <a:latin typeface="League Spartan"/>
              <a:ea typeface="League Spartan"/>
              <a:cs typeface="League Spartan"/>
              <a:sym typeface="League Spartan"/>
            </a:endParaRPr>
          </a:p>
        </p:txBody>
      </p:sp>
      <p:cxnSp>
        <p:nvCxnSpPr>
          <p:cNvPr id="510" name="Google Shape;510;g3de98f0e8eb_0_901"/>
          <p:cNvCxnSpPr>
            <a:stCxn id="502" idx="3"/>
          </p:cNvCxnSpPr>
          <p:nvPr/>
        </p:nvCxnSpPr>
        <p:spPr>
          <a:xfrm>
            <a:off x="1620475" y="1979975"/>
            <a:ext cx="344700" cy="747600"/>
          </a:xfrm>
          <a:prstGeom prst="straightConnector1">
            <a:avLst/>
          </a:prstGeom>
          <a:noFill/>
          <a:ln cap="flat" cmpd="sng" w="28575">
            <a:solidFill>
              <a:schemeClr val="lt2"/>
            </a:solidFill>
            <a:prstDash val="solid"/>
            <a:round/>
            <a:headEnd len="sm" w="sm" type="none"/>
            <a:tailEnd len="med" w="med" type="triangle"/>
          </a:ln>
        </p:spPr>
      </p:cxnSp>
      <p:cxnSp>
        <p:nvCxnSpPr>
          <p:cNvPr id="511" name="Google Shape;511;g3de98f0e8eb_0_901"/>
          <p:cNvCxnSpPr>
            <a:stCxn id="503" idx="3"/>
            <a:endCxn id="505" idx="1"/>
          </p:cNvCxnSpPr>
          <p:nvPr/>
        </p:nvCxnSpPr>
        <p:spPr>
          <a:xfrm>
            <a:off x="1620475" y="3028950"/>
            <a:ext cx="379500" cy="0"/>
          </a:xfrm>
          <a:prstGeom prst="straightConnector1">
            <a:avLst/>
          </a:prstGeom>
          <a:noFill/>
          <a:ln cap="flat" cmpd="sng" w="28575">
            <a:solidFill>
              <a:schemeClr val="lt2"/>
            </a:solidFill>
            <a:prstDash val="solid"/>
            <a:round/>
            <a:headEnd len="sm" w="sm" type="none"/>
            <a:tailEnd len="med" w="med" type="triangle"/>
          </a:ln>
        </p:spPr>
      </p:cxnSp>
      <p:cxnSp>
        <p:nvCxnSpPr>
          <p:cNvPr id="512" name="Google Shape;512;g3de98f0e8eb_0_901"/>
          <p:cNvCxnSpPr>
            <a:stCxn id="504" idx="3"/>
          </p:cNvCxnSpPr>
          <p:nvPr/>
        </p:nvCxnSpPr>
        <p:spPr>
          <a:xfrm flipH="1" rot="10800000">
            <a:off x="1620475" y="3385225"/>
            <a:ext cx="336600" cy="692700"/>
          </a:xfrm>
          <a:prstGeom prst="straightConnector1">
            <a:avLst/>
          </a:prstGeom>
          <a:noFill/>
          <a:ln cap="flat" cmpd="sng" w="28575">
            <a:solidFill>
              <a:schemeClr val="lt2"/>
            </a:solidFill>
            <a:prstDash val="solid"/>
            <a:round/>
            <a:headEnd len="sm" w="sm" type="none"/>
            <a:tailEnd len="med" w="med" type="triangle"/>
          </a:ln>
        </p:spPr>
      </p:cxnSp>
      <p:cxnSp>
        <p:nvCxnSpPr>
          <p:cNvPr id="513" name="Google Shape;513;g3de98f0e8eb_0_901"/>
          <p:cNvCxnSpPr>
            <a:stCxn id="505" idx="3"/>
            <a:endCxn id="506" idx="1"/>
          </p:cNvCxnSpPr>
          <p:nvPr/>
        </p:nvCxnSpPr>
        <p:spPr>
          <a:xfrm>
            <a:off x="3409063" y="3028950"/>
            <a:ext cx="340200" cy="0"/>
          </a:xfrm>
          <a:prstGeom prst="straightConnector1">
            <a:avLst/>
          </a:prstGeom>
          <a:noFill/>
          <a:ln cap="flat" cmpd="sng" w="28575">
            <a:solidFill>
              <a:schemeClr val="lt2"/>
            </a:solidFill>
            <a:prstDash val="solid"/>
            <a:round/>
            <a:headEnd len="sm" w="sm" type="none"/>
            <a:tailEnd len="med" w="med" type="triangle"/>
          </a:ln>
        </p:spPr>
      </p:cxnSp>
      <p:cxnSp>
        <p:nvCxnSpPr>
          <p:cNvPr id="514" name="Google Shape;514;g3de98f0e8eb_0_901"/>
          <p:cNvCxnSpPr>
            <a:endCxn id="515" idx="2"/>
          </p:cNvCxnSpPr>
          <p:nvPr/>
        </p:nvCxnSpPr>
        <p:spPr>
          <a:xfrm flipH="1" rot="-5400000">
            <a:off x="4987650" y="3356425"/>
            <a:ext cx="1178400" cy="460500"/>
          </a:xfrm>
          <a:prstGeom prst="bentConnector2">
            <a:avLst/>
          </a:prstGeom>
          <a:noFill/>
          <a:ln cap="flat" cmpd="sng" w="28575">
            <a:solidFill>
              <a:schemeClr val="lt2"/>
            </a:solidFill>
            <a:prstDash val="solid"/>
            <a:round/>
            <a:headEnd len="sm" w="sm" type="none"/>
            <a:tailEnd len="sm" w="sm" type="none"/>
          </a:ln>
        </p:spPr>
      </p:cxnSp>
      <p:cxnSp>
        <p:nvCxnSpPr>
          <p:cNvPr id="516" name="Google Shape;516;g3de98f0e8eb_0_901"/>
          <p:cNvCxnSpPr>
            <a:stCxn id="507" idx="3"/>
            <a:endCxn id="508" idx="1"/>
          </p:cNvCxnSpPr>
          <p:nvPr/>
        </p:nvCxnSpPr>
        <p:spPr>
          <a:xfrm>
            <a:off x="6997025" y="1979975"/>
            <a:ext cx="414000" cy="0"/>
          </a:xfrm>
          <a:prstGeom prst="straightConnector1">
            <a:avLst/>
          </a:prstGeom>
          <a:noFill/>
          <a:ln cap="flat" cmpd="sng" w="28575">
            <a:solidFill>
              <a:schemeClr val="lt2"/>
            </a:solidFill>
            <a:prstDash val="solid"/>
            <a:round/>
            <a:headEnd len="sm" w="sm" type="none"/>
            <a:tailEnd len="med" w="med" type="triangle"/>
          </a:ln>
        </p:spPr>
      </p:cxnSp>
      <p:cxnSp>
        <p:nvCxnSpPr>
          <p:cNvPr id="517" name="Google Shape;517;g3de98f0e8eb_0_901"/>
          <p:cNvCxnSpPr>
            <a:stCxn id="508" idx="2"/>
            <a:endCxn id="509" idx="0"/>
          </p:cNvCxnSpPr>
          <p:nvPr/>
        </p:nvCxnSpPr>
        <p:spPr>
          <a:xfrm>
            <a:off x="8115500" y="2316575"/>
            <a:ext cx="25200" cy="630000"/>
          </a:xfrm>
          <a:prstGeom prst="straightConnector1">
            <a:avLst/>
          </a:prstGeom>
          <a:noFill/>
          <a:ln cap="flat" cmpd="sng" w="28575">
            <a:solidFill>
              <a:schemeClr val="lt2"/>
            </a:solidFill>
            <a:prstDash val="solid"/>
            <a:round/>
            <a:headEnd len="sm" w="sm" type="none"/>
            <a:tailEnd len="med" w="med" type="triangle"/>
          </a:ln>
        </p:spPr>
      </p:cxnSp>
      <p:sp>
        <p:nvSpPr>
          <p:cNvPr id="515" name="Google Shape;515;g3de98f0e8eb_0_901"/>
          <p:cNvSpPr/>
          <p:nvPr/>
        </p:nvSpPr>
        <p:spPr>
          <a:xfrm>
            <a:off x="5807100" y="3800125"/>
            <a:ext cx="751500" cy="751500"/>
          </a:xfrm>
          <a:prstGeom prst="ellipse">
            <a:avLst/>
          </a:prstGeom>
          <a:solidFill>
            <a:srgbClr val="A80000"/>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Fails</a:t>
            </a:r>
            <a:endParaRPr b="0" i="0" sz="1400" u="none" cap="none" strike="noStrike">
              <a:solidFill>
                <a:schemeClr val="dk1"/>
              </a:solidFill>
              <a:latin typeface="League Spartan"/>
              <a:ea typeface="League Spartan"/>
              <a:cs typeface="League Spartan"/>
              <a:sym typeface="League Spartan"/>
            </a:endParaRPr>
          </a:p>
        </p:txBody>
      </p:sp>
      <p:cxnSp>
        <p:nvCxnSpPr>
          <p:cNvPr id="518" name="Google Shape;518;g3de98f0e8eb_0_901"/>
          <p:cNvCxnSpPr>
            <a:stCxn id="506" idx="3"/>
            <a:endCxn id="507" idx="1"/>
          </p:cNvCxnSpPr>
          <p:nvPr/>
        </p:nvCxnSpPr>
        <p:spPr>
          <a:xfrm flipH="1" rot="10800000">
            <a:off x="5158500" y="1979850"/>
            <a:ext cx="429300" cy="1049100"/>
          </a:xfrm>
          <a:prstGeom prst="bentConnector3">
            <a:avLst>
              <a:gd fmla="val 43920" name="adj1"/>
            </a:avLst>
          </a:prstGeom>
          <a:noFill/>
          <a:ln cap="flat" cmpd="sng" w="28575">
            <a:solidFill>
              <a:schemeClr val="lt2"/>
            </a:solidFill>
            <a:prstDash val="solid"/>
            <a:round/>
            <a:headEnd len="sm" w="sm" type="none"/>
            <a:tailEnd len="sm" w="sm" type="none"/>
          </a:ln>
        </p:spPr>
      </p:cxnSp>
      <p:sp>
        <p:nvSpPr>
          <p:cNvPr id="519" name="Google Shape;519;g3de98f0e8eb_0_901"/>
          <p:cNvSpPr txBox="1"/>
          <p:nvPr/>
        </p:nvSpPr>
        <p:spPr>
          <a:xfrm>
            <a:off x="5346588" y="2431475"/>
            <a:ext cx="59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PASS</a:t>
            </a:r>
            <a:endParaRPr b="0" i="0" sz="1400" u="none" cap="none" strike="noStrike">
              <a:solidFill>
                <a:schemeClr val="dk1"/>
              </a:solidFill>
              <a:latin typeface="League Spartan"/>
              <a:ea typeface="League Spartan"/>
              <a:cs typeface="League Spartan"/>
              <a:sym typeface="League Spartan"/>
            </a:endParaRPr>
          </a:p>
        </p:txBody>
      </p:sp>
      <p:sp>
        <p:nvSpPr>
          <p:cNvPr id="520" name="Google Shape;520;g3de98f0e8eb_0_901"/>
          <p:cNvSpPr txBox="1"/>
          <p:nvPr/>
        </p:nvSpPr>
        <p:spPr>
          <a:xfrm>
            <a:off x="5346588" y="3365550"/>
            <a:ext cx="59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FAIL</a:t>
            </a:r>
            <a:endParaRPr b="0" i="0" sz="1400" u="none" cap="none" strike="noStrike">
              <a:solidFill>
                <a:schemeClr val="dk1"/>
              </a:solidFill>
              <a:latin typeface="League Spartan"/>
              <a:ea typeface="League Spartan"/>
              <a:cs typeface="League Spartan"/>
              <a:sym typeface="League Spartan"/>
            </a:endParaRPr>
          </a:p>
        </p:txBody>
      </p:sp>
      <p:sp>
        <p:nvSpPr>
          <p:cNvPr id="521" name="Google Shape;521;g3de98f0e8eb_0_901"/>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Data Flow</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3de98f0e8eb_0_1091"/>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Tech Stack</a:t>
            </a:r>
            <a:endParaRPr b="1" sz="3200">
              <a:solidFill>
                <a:srgbClr val="FFFFFF"/>
              </a:solidFill>
              <a:latin typeface="Be Vietnam Pro"/>
              <a:ea typeface="Be Vietnam Pro"/>
              <a:cs typeface="Be Vietnam Pro"/>
              <a:sym typeface="Be Vietnam Pro"/>
            </a:endParaRPr>
          </a:p>
        </p:txBody>
      </p:sp>
      <p:sp>
        <p:nvSpPr>
          <p:cNvPr id="527" name="Google Shape;527;g3de98f0e8eb_0_1091"/>
          <p:cNvSpPr txBox="1"/>
          <p:nvPr/>
        </p:nvSpPr>
        <p:spPr>
          <a:xfrm>
            <a:off x="1100725" y="938600"/>
            <a:ext cx="5644500" cy="37107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FFFFFF"/>
              </a:buClr>
              <a:buSzPts val="2800"/>
              <a:buFont typeface="League Spartan"/>
              <a:buChar char="❖"/>
            </a:pPr>
            <a:r>
              <a:rPr lang="en" sz="2800">
                <a:solidFill>
                  <a:srgbClr val="BAC8D3"/>
                </a:solidFill>
                <a:latin typeface="League Spartan"/>
                <a:ea typeface="League Spartan"/>
                <a:cs typeface="League Spartan"/>
                <a:sym typeface="League Spartan"/>
              </a:rPr>
              <a:t>Integration</a:t>
            </a:r>
            <a:r>
              <a:rPr lang="en" sz="2800">
                <a:solidFill>
                  <a:srgbClr val="FFFFFF"/>
                </a:solidFill>
                <a:latin typeface="League Spartan"/>
                <a:ea typeface="League Spartan"/>
                <a:cs typeface="League Spartan"/>
                <a:sym typeface="League Spartan"/>
              </a:rPr>
              <a:t> </a:t>
            </a:r>
            <a:r>
              <a:rPr lang="en" sz="2800">
                <a:solidFill>
                  <a:srgbClr val="BAC8D3"/>
                </a:solidFill>
                <a:latin typeface="League Spartan"/>
                <a:ea typeface="League Spartan"/>
                <a:cs typeface="League Spartan"/>
                <a:sym typeface="League Spartan"/>
              </a:rPr>
              <a:t>-&gt;</a:t>
            </a:r>
            <a:r>
              <a:rPr lang="en" sz="2800">
                <a:solidFill>
                  <a:srgbClr val="FFFFFF"/>
                </a:solidFill>
                <a:latin typeface="League Spartan"/>
                <a:ea typeface="League Spartan"/>
                <a:cs typeface="League Spartan"/>
                <a:sym typeface="League Spartan"/>
              </a:rPr>
              <a:t> </a:t>
            </a:r>
            <a:r>
              <a:rPr lang="en" sz="2800">
                <a:solidFill>
                  <a:schemeClr val="dk1"/>
                </a:solidFill>
                <a:latin typeface="League Spartan"/>
                <a:ea typeface="League Spartan"/>
                <a:cs typeface="League Spartan"/>
                <a:sym typeface="League Spartan"/>
              </a:rPr>
              <a:t>VSCode</a:t>
            </a:r>
            <a:br>
              <a:rPr lang="en" sz="2800">
                <a:solidFill>
                  <a:srgbClr val="FFFFFF"/>
                </a:solidFill>
                <a:latin typeface="League Spartan"/>
                <a:ea typeface="League Spartan"/>
                <a:cs typeface="League Spartan"/>
                <a:sym typeface="League Spartan"/>
              </a:rPr>
            </a:br>
            <a:endParaRPr sz="2800">
              <a:solidFill>
                <a:srgbClr val="FFFFFF"/>
              </a:solidFill>
              <a:latin typeface="League Spartan"/>
              <a:ea typeface="League Spartan"/>
              <a:cs typeface="League Spartan"/>
              <a:sym typeface="League Spartan"/>
            </a:endParaRPr>
          </a:p>
          <a:p>
            <a:pPr indent="-406400" lvl="0" marL="457200" rtl="0" algn="l">
              <a:spcBef>
                <a:spcPts val="0"/>
              </a:spcBef>
              <a:spcAft>
                <a:spcPts val="0"/>
              </a:spcAft>
              <a:buClr>
                <a:srgbClr val="FFFFFF"/>
              </a:buClr>
              <a:buSzPts val="2800"/>
              <a:buFont typeface="League Spartan"/>
              <a:buChar char="❖"/>
            </a:pPr>
            <a:r>
              <a:rPr lang="en" sz="2800">
                <a:solidFill>
                  <a:srgbClr val="BAC8D3"/>
                </a:solidFill>
                <a:latin typeface="League Spartan"/>
                <a:ea typeface="League Spartan"/>
                <a:cs typeface="League Spartan"/>
                <a:sym typeface="League Spartan"/>
              </a:rPr>
              <a:t>Performance &amp; Safety</a:t>
            </a:r>
            <a:r>
              <a:rPr lang="en" sz="2800">
                <a:solidFill>
                  <a:srgbClr val="BAC8D3"/>
                </a:solidFill>
                <a:latin typeface="League Spartan"/>
                <a:ea typeface="League Spartan"/>
                <a:cs typeface="League Spartan"/>
                <a:sym typeface="League Spartan"/>
              </a:rPr>
              <a:t> -&gt; </a:t>
            </a:r>
            <a:r>
              <a:rPr lang="en" sz="2800">
                <a:solidFill>
                  <a:schemeClr val="dk1"/>
                </a:solidFill>
                <a:latin typeface="League Spartan"/>
                <a:ea typeface="League Spartan"/>
                <a:cs typeface="League Spartan"/>
                <a:sym typeface="League Spartan"/>
              </a:rPr>
              <a:t>Rust</a:t>
            </a:r>
            <a:br>
              <a:rPr lang="en" sz="2800">
                <a:solidFill>
                  <a:srgbClr val="FFFFFF"/>
                </a:solidFill>
                <a:latin typeface="League Spartan"/>
                <a:ea typeface="League Spartan"/>
                <a:cs typeface="League Spartan"/>
                <a:sym typeface="League Spartan"/>
              </a:rPr>
            </a:br>
            <a:endParaRPr sz="2800">
              <a:solidFill>
                <a:srgbClr val="FFFFFF"/>
              </a:solidFill>
              <a:latin typeface="League Spartan"/>
              <a:ea typeface="League Spartan"/>
              <a:cs typeface="League Spartan"/>
              <a:sym typeface="League Spartan"/>
            </a:endParaRPr>
          </a:p>
          <a:p>
            <a:pPr indent="-406400" lvl="0" marL="457200" rtl="0" algn="l">
              <a:spcBef>
                <a:spcPts val="0"/>
              </a:spcBef>
              <a:spcAft>
                <a:spcPts val="0"/>
              </a:spcAft>
              <a:buClr>
                <a:srgbClr val="FFFFFF"/>
              </a:buClr>
              <a:buSzPts val="2800"/>
              <a:buFont typeface="League Spartan"/>
              <a:buChar char="❖"/>
            </a:pPr>
            <a:r>
              <a:rPr lang="en" sz="2800">
                <a:solidFill>
                  <a:srgbClr val="BAC8D3"/>
                </a:solidFill>
                <a:latin typeface="League Spartan"/>
                <a:ea typeface="League Spartan"/>
                <a:cs typeface="League Spartan"/>
                <a:sym typeface="League Spartan"/>
              </a:rPr>
              <a:t>Verification</a:t>
            </a:r>
            <a:r>
              <a:rPr lang="en" sz="2800">
                <a:solidFill>
                  <a:srgbClr val="BAC8D3"/>
                </a:solidFill>
                <a:latin typeface="League Spartan"/>
                <a:ea typeface="League Spartan"/>
                <a:cs typeface="League Spartan"/>
                <a:sym typeface="League Spartan"/>
              </a:rPr>
              <a:t>-&gt;</a:t>
            </a:r>
            <a:r>
              <a:rPr lang="en" sz="2800">
                <a:solidFill>
                  <a:srgbClr val="FFFFFF"/>
                </a:solidFill>
                <a:latin typeface="League Spartan"/>
                <a:ea typeface="League Spartan"/>
                <a:cs typeface="League Spartan"/>
                <a:sym typeface="League Spartan"/>
              </a:rPr>
              <a:t> </a:t>
            </a:r>
            <a:r>
              <a:rPr lang="en" sz="2800">
                <a:solidFill>
                  <a:schemeClr val="dk1"/>
                </a:solidFill>
                <a:latin typeface="League Spartan"/>
                <a:ea typeface="League Spartan"/>
                <a:cs typeface="League Spartan"/>
                <a:sym typeface="League Spartan"/>
              </a:rPr>
              <a:t>TLA+</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lang="en" sz="2800">
                <a:solidFill>
                  <a:srgbClr val="BAC8D3"/>
                </a:solidFill>
                <a:latin typeface="League Spartan"/>
                <a:ea typeface="League Spartan"/>
                <a:cs typeface="League Spartan"/>
                <a:sym typeface="League Spartan"/>
              </a:rPr>
              <a:t>Diagrams -&gt;</a:t>
            </a:r>
            <a:r>
              <a:rPr lang="en" sz="2800">
                <a:solidFill>
                  <a:schemeClr val="dk1"/>
                </a:solidFill>
                <a:latin typeface="League Spartan"/>
                <a:ea typeface="League Spartan"/>
                <a:cs typeface="League Spartan"/>
                <a:sym typeface="League Spartan"/>
              </a:rPr>
              <a:t> PlantUML</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lang="en" sz="2800">
                <a:solidFill>
                  <a:srgbClr val="BAC8D3"/>
                </a:solidFill>
                <a:latin typeface="League Spartan"/>
                <a:ea typeface="League Spartan"/>
                <a:cs typeface="League Spartan"/>
                <a:sym typeface="League Spartan"/>
              </a:rPr>
              <a:t>Documentation -&gt;</a:t>
            </a:r>
            <a:r>
              <a:rPr lang="en" sz="2800">
                <a:solidFill>
                  <a:schemeClr val="dk1"/>
                </a:solidFill>
                <a:latin typeface="League Spartan"/>
                <a:ea typeface="League Spartan"/>
                <a:cs typeface="League Spartan"/>
                <a:sym typeface="League Spartan"/>
              </a:rPr>
              <a:t> LaTeX</a:t>
            </a:r>
            <a:endParaRPr sz="2800">
              <a:solidFill>
                <a:schemeClr val="dk1"/>
              </a:solidFill>
              <a:latin typeface="League Spartan"/>
              <a:ea typeface="League Spartan"/>
              <a:cs typeface="League Spartan"/>
              <a:sym typeface="League Spart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3de98f0e8eb_0_1103"/>
          <p:cNvSpPr txBox="1"/>
          <p:nvPr/>
        </p:nvSpPr>
        <p:spPr>
          <a:xfrm>
            <a:off x="1683100" y="121450"/>
            <a:ext cx="58161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Testing Strategy</a:t>
            </a:r>
            <a:endParaRPr b="1" i="0" sz="3200" u="none" cap="none" strike="noStrike">
              <a:solidFill>
                <a:srgbClr val="FFFFFF"/>
              </a:solidFill>
              <a:latin typeface="Be Vietnam Pro"/>
              <a:ea typeface="Be Vietnam Pro"/>
              <a:cs typeface="Be Vietnam Pro"/>
              <a:sym typeface="Be Vietnam Pro"/>
            </a:endParaRPr>
          </a:p>
        </p:txBody>
      </p:sp>
      <p:sp>
        <p:nvSpPr>
          <p:cNvPr id="533" name="Google Shape;533;g3de98f0e8eb_0_1103"/>
          <p:cNvSpPr txBox="1"/>
          <p:nvPr/>
        </p:nvSpPr>
        <p:spPr>
          <a:xfrm>
            <a:off x="317955" y="2388730"/>
            <a:ext cx="23157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Unit Testing</a:t>
            </a:r>
            <a:endParaRPr sz="2200">
              <a:solidFill>
                <a:srgbClr val="FFFFFF"/>
              </a:solidFill>
              <a:latin typeface="Be Vietnam Pro Medium"/>
              <a:ea typeface="Be Vietnam Pro Medium"/>
              <a:cs typeface="Be Vietnam Pro Medium"/>
              <a:sym typeface="Be Vietnam Pro Medium"/>
            </a:endParaRPr>
          </a:p>
        </p:txBody>
      </p:sp>
      <p:sp>
        <p:nvSpPr>
          <p:cNvPr id="534" name="Google Shape;534;g3de98f0e8eb_0_1103"/>
          <p:cNvSpPr txBox="1"/>
          <p:nvPr/>
        </p:nvSpPr>
        <p:spPr>
          <a:xfrm>
            <a:off x="3120475" y="2411350"/>
            <a:ext cx="28413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Integration Testing</a:t>
            </a:r>
            <a:endParaRPr sz="2200">
              <a:solidFill>
                <a:srgbClr val="FFFFFF"/>
              </a:solidFill>
              <a:latin typeface="Be Vietnam Pro Medium"/>
              <a:ea typeface="Be Vietnam Pro Medium"/>
              <a:cs typeface="Be Vietnam Pro Medium"/>
              <a:sym typeface="Be Vietnam Pro Medium"/>
            </a:endParaRPr>
          </a:p>
        </p:txBody>
      </p:sp>
      <p:sp>
        <p:nvSpPr>
          <p:cNvPr id="535" name="Google Shape;535;g3de98f0e8eb_0_1103"/>
          <p:cNvSpPr txBox="1"/>
          <p:nvPr/>
        </p:nvSpPr>
        <p:spPr>
          <a:xfrm>
            <a:off x="161800" y="3244550"/>
            <a:ext cx="26280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Functions in Rust modules (parser, AST, codegen)</a:t>
            </a:r>
            <a:endParaRPr sz="1800">
              <a:solidFill>
                <a:srgbClr val="BAC8D3"/>
              </a:solidFill>
              <a:latin typeface="League Spartan"/>
              <a:ea typeface="League Spartan"/>
              <a:cs typeface="League Spartan"/>
              <a:sym typeface="League Spartan"/>
            </a:endParaRPr>
          </a:p>
        </p:txBody>
      </p:sp>
      <p:sp>
        <p:nvSpPr>
          <p:cNvPr id="536" name="Google Shape;536;g3de98f0e8eb_0_1103"/>
          <p:cNvSpPr txBox="1"/>
          <p:nvPr/>
        </p:nvSpPr>
        <p:spPr>
          <a:xfrm>
            <a:off x="3364125" y="3244544"/>
            <a:ext cx="23157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Full Pipeline (from TLA+ to PDF)</a:t>
            </a:r>
            <a:endParaRPr sz="1800">
              <a:solidFill>
                <a:srgbClr val="BAC8D3"/>
              </a:solidFill>
              <a:latin typeface="League Spartan"/>
              <a:ea typeface="League Spartan"/>
              <a:cs typeface="League Spartan"/>
              <a:sym typeface="League Spartan"/>
            </a:endParaRPr>
          </a:p>
        </p:txBody>
      </p:sp>
      <p:sp>
        <p:nvSpPr>
          <p:cNvPr id="537" name="Google Shape;537;g3de98f0e8eb_0_1103"/>
          <p:cNvSpPr txBox="1"/>
          <p:nvPr/>
        </p:nvSpPr>
        <p:spPr>
          <a:xfrm>
            <a:off x="6576689" y="3244546"/>
            <a:ext cx="23157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Visual Studio Code workflow</a:t>
            </a:r>
            <a:endParaRPr sz="1800">
              <a:solidFill>
                <a:srgbClr val="BAC8D3"/>
              </a:solidFill>
              <a:latin typeface="League Spartan"/>
              <a:ea typeface="League Spartan"/>
              <a:cs typeface="League Spartan"/>
              <a:sym typeface="League Spartan"/>
            </a:endParaRPr>
          </a:p>
        </p:txBody>
      </p:sp>
      <p:sp>
        <p:nvSpPr>
          <p:cNvPr id="538" name="Google Shape;538;g3de98f0e8eb_0_1103"/>
          <p:cNvSpPr txBox="1"/>
          <p:nvPr/>
        </p:nvSpPr>
        <p:spPr>
          <a:xfrm>
            <a:off x="6448600" y="2411350"/>
            <a:ext cx="25719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Usability Testing</a:t>
            </a:r>
            <a:endParaRPr sz="2200">
              <a:solidFill>
                <a:srgbClr val="FFFFFF"/>
              </a:solidFill>
              <a:latin typeface="Be Vietnam Pro Medium"/>
              <a:ea typeface="Be Vietnam Pro Medium"/>
              <a:cs typeface="Be Vietnam Pro Medium"/>
              <a:sym typeface="Be Vietnam Pro Medium"/>
            </a:endParaRPr>
          </a:p>
        </p:txBody>
      </p:sp>
      <p:sp>
        <p:nvSpPr>
          <p:cNvPr id="539" name="Google Shape;539;g3de98f0e8eb_0_1103"/>
          <p:cNvSpPr/>
          <p:nvPr/>
        </p:nvSpPr>
        <p:spPr>
          <a:xfrm>
            <a:off x="1069611"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540" name="Google Shape;540;g3de98f0e8eb_0_1103"/>
          <p:cNvSpPr/>
          <p:nvPr/>
        </p:nvSpPr>
        <p:spPr>
          <a:xfrm>
            <a:off x="4115781"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541" name="Google Shape;541;g3de98f0e8eb_0_1103"/>
          <p:cNvSpPr/>
          <p:nvPr/>
        </p:nvSpPr>
        <p:spPr>
          <a:xfrm>
            <a:off x="7328345"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542" name="Google Shape;542;g3de98f0e8eb_0_1103"/>
          <p:cNvSpPr/>
          <p:nvPr/>
        </p:nvSpPr>
        <p:spPr>
          <a:xfrm>
            <a:off x="4228388" y="1662413"/>
            <a:ext cx="587178" cy="625463"/>
          </a:xfrm>
          <a:custGeom>
            <a:rect b="b" l="l" r="r" t="t"/>
            <a:pathLst>
              <a:path extrusionOk="0" h="11573" w="11574">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g3de98f0e8eb_0_1103"/>
          <p:cNvGrpSpPr/>
          <p:nvPr/>
        </p:nvGrpSpPr>
        <p:grpSpPr>
          <a:xfrm>
            <a:off x="7489260" y="1662396"/>
            <a:ext cx="489162" cy="625456"/>
            <a:chOff x="4899999" y="2882095"/>
            <a:chExt cx="271244" cy="346801"/>
          </a:xfrm>
        </p:grpSpPr>
        <p:sp>
          <p:nvSpPr>
            <p:cNvPr id="544" name="Google Shape;544;g3de98f0e8eb_0_1103"/>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45" name="Google Shape;545;g3de98f0e8eb_0_1103"/>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46" name="Google Shape;546;g3de98f0e8eb_0_1103"/>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47" name="Google Shape;547;g3de98f0e8eb_0_1103"/>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48" name="Google Shape;548;g3de98f0e8eb_0_1103"/>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49" name="Google Shape;549;g3de98f0e8eb_0_1103"/>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50" name="Google Shape;550;g3de98f0e8eb_0_1103"/>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51" name="Google Shape;551;g3de98f0e8eb_0_1103"/>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52" name="Google Shape;552;g3de98f0e8eb_0_1103"/>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553" name="Google Shape;553;g3de98f0e8eb_0_1103"/>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grpSp>
      <p:grpSp>
        <p:nvGrpSpPr>
          <p:cNvPr id="554" name="Google Shape;554;g3de98f0e8eb_0_1103"/>
          <p:cNvGrpSpPr/>
          <p:nvPr/>
        </p:nvGrpSpPr>
        <p:grpSpPr>
          <a:xfrm>
            <a:off x="1182217" y="1683188"/>
            <a:ext cx="587164" cy="583918"/>
            <a:chOff x="3527780" y="2885263"/>
            <a:chExt cx="347435" cy="345534"/>
          </a:xfrm>
        </p:grpSpPr>
        <p:sp>
          <p:nvSpPr>
            <p:cNvPr id="555" name="Google Shape;555;g3de98f0e8eb_0_1103"/>
            <p:cNvSpPr/>
            <p:nvPr/>
          </p:nvSpPr>
          <p:spPr>
            <a:xfrm>
              <a:off x="3527780" y="2885263"/>
              <a:ext cx="347435" cy="345534"/>
            </a:xfrm>
            <a:custGeom>
              <a:rect b="b" l="l" r="r" t="t"/>
              <a:pathLst>
                <a:path extrusionOk="0" h="10907" w="10967">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56" name="Google Shape;556;g3de98f0e8eb_0_1103"/>
            <p:cNvSpPr/>
            <p:nvPr/>
          </p:nvSpPr>
          <p:spPr>
            <a:xfrm>
              <a:off x="3599440" y="2956543"/>
              <a:ext cx="204494" cy="204843"/>
            </a:xfrm>
            <a:custGeom>
              <a:rect b="b" l="l" r="r" t="t"/>
              <a:pathLst>
                <a:path extrusionOk="0" h="6466" w="6455">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57" name="Google Shape;557;g3de98f0e8eb_0_1103"/>
            <p:cNvSpPr/>
            <p:nvPr/>
          </p:nvSpPr>
          <p:spPr>
            <a:xfrm>
              <a:off x="3661691" y="3018763"/>
              <a:ext cx="79992" cy="80372"/>
            </a:xfrm>
            <a:custGeom>
              <a:rect b="b" l="l" r="r" t="t"/>
              <a:pathLst>
                <a:path extrusionOk="0" h="2537" w="2525">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58" name="Google Shape;558;g3de98f0e8eb_0_1103"/>
            <p:cNvSpPr/>
            <p:nvPr/>
          </p:nvSpPr>
          <p:spPr>
            <a:xfrm>
              <a:off x="3625101" y="2982552"/>
              <a:ext cx="18501" cy="18533"/>
            </a:xfrm>
            <a:custGeom>
              <a:rect b="b" l="l" r="r" t="t"/>
              <a:pathLst>
                <a:path extrusionOk="0" h="585" w="584">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59" name="Google Shape;559;g3de98f0e8eb_0_1103"/>
            <p:cNvSpPr/>
            <p:nvPr/>
          </p:nvSpPr>
          <p:spPr>
            <a:xfrm>
              <a:off x="3651522" y="2982552"/>
              <a:ext cx="18881" cy="18533"/>
            </a:xfrm>
            <a:custGeom>
              <a:rect b="b" l="l" r="r" t="t"/>
              <a:pathLst>
                <a:path extrusionOk="0" h="585" w="596">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0" name="Google Shape;560;g3de98f0e8eb_0_1103"/>
            <p:cNvSpPr/>
            <p:nvPr/>
          </p:nvSpPr>
          <p:spPr>
            <a:xfrm>
              <a:off x="3679052" y="2982552"/>
              <a:ext cx="18501" cy="18533"/>
            </a:xfrm>
            <a:custGeom>
              <a:rect b="b" l="l" r="r" t="t"/>
              <a:pathLst>
                <a:path extrusionOk="0" h="585" w="584">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1" name="Google Shape;561;g3de98f0e8eb_0_1103"/>
            <p:cNvSpPr/>
            <p:nvPr/>
          </p:nvSpPr>
          <p:spPr>
            <a:xfrm>
              <a:off x="3705822" y="2982552"/>
              <a:ext cx="18501" cy="18533"/>
            </a:xfrm>
            <a:custGeom>
              <a:rect b="b" l="l" r="r" t="t"/>
              <a:pathLst>
                <a:path extrusionOk="0" h="585" w="584">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2" name="Google Shape;562;g3de98f0e8eb_0_1103"/>
            <p:cNvSpPr/>
            <p:nvPr/>
          </p:nvSpPr>
          <p:spPr>
            <a:xfrm>
              <a:off x="3732591" y="2982552"/>
              <a:ext cx="18533" cy="18533"/>
            </a:xfrm>
            <a:custGeom>
              <a:rect b="b" l="l" r="r" t="t"/>
              <a:pathLst>
                <a:path extrusionOk="0" h="585" w="585">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3" name="Google Shape;563;g3de98f0e8eb_0_1103"/>
            <p:cNvSpPr/>
            <p:nvPr/>
          </p:nvSpPr>
          <p:spPr>
            <a:xfrm>
              <a:off x="3759773" y="2982552"/>
              <a:ext cx="18121" cy="18533"/>
            </a:xfrm>
            <a:custGeom>
              <a:rect b="b" l="l" r="r" t="t"/>
              <a:pathLst>
                <a:path extrusionOk="0" h="585" w="572">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4" name="Google Shape;564;g3de98f0e8eb_0_1103"/>
            <p:cNvSpPr/>
            <p:nvPr/>
          </p:nvSpPr>
          <p:spPr>
            <a:xfrm>
              <a:off x="3625101" y="3116844"/>
              <a:ext cx="18501" cy="18501"/>
            </a:xfrm>
            <a:custGeom>
              <a:rect b="b" l="l" r="r" t="t"/>
              <a:pathLst>
                <a:path extrusionOk="0" h="584" w="584">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5" name="Google Shape;565;g3de98f0e8eb_0_1103"/>
            <p:cNvSpPr/>
            <p:nvPr/>
          </p:nvSpPr>
          <p:spPr>
            <a:xfrm>
              <a:off x="3651522" y="3116844"/>
              <a:ext cx="18881" cy="18501"/>
            </a:xfrm>
            <a:custGeom>
              <a:rect b="b" l="l" r="r" t="t"/>
              <a:pathLst>
                <a:path extrusionOk="0" h="584" w="596">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6" name="Google Shape;566;g3de98f0e8eb_0_1103"/>
            <p:cNvSpPr/>
            <p:nvPr/>
          </p:nvSpPr>
          <p:spPr>
            <a:xfrm>
              <a:off x="3679052" y="3116844"/>
              <a:ext cx="18501" cy="18501"/>
            </a:xfrm>
            <a:custGeom>
              <a:rect b="b" l="l" r="r" t="t"/>
              <a:pathLst>
                <a:path extrusionOk="0" h="584" w="584">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7" name="Google Shape;567;g3de98f0e8eb_0_1103"/>
            <p:cNvSpPr/>
            <p:nvPr/>
          </p:nvSpPr>
          <p:spPr>
            <a:xfrm>
              <a:off x="3705822" y="3116844"/>
              <a:ext cx="18501" cy="18501"/>
            </a:xfrm>
            <a:custGeom>
              <a:rect b="b" l="l" r="r" t="t"/>
              <a:pathLst>
                <a:path extrusionOk="0" h="584" w="584">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8" name="Google Shape;568;g3de98f0e8eb_0_1103"/>
            <p:cNvSpPr/>
            <p:nvPr/>
          </p:nvSpPr>
          <p:spPr>
            <a:xfrm>
              <a:off x="3732591" y="3116844"/>
              <a:ext cx="18533" cy="18501"/>
            </a:xfrm>
            <a:custGeom>
              <a:rect b="b" l="l" r="r" t="t"/>
              <a:pathLst>
                <a:path extrusionOk="0" h="584" w="585">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69" name="Google Shape;569;g3de98f0e8eb_0_1103"/>
            <p:cNvSpPr/>
            <p:nvPr/>
          </p:nvSpPr>
          <p:spPr>
            <a:xfrm>
              <a:off x="3759773" y="3116844"/>
              <a:ext cx="18121" cy="18501"/>
            </a:xfrm>
            <a:custGeom>
              <a:rect b="b" l="l" r="r" t="t"/>
              <a:pathLst>
                <a:path extrusionOk="0" h="584" w="572">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0" name="Google Shape;570;g3de98f0e8eb_0_1103"/>
            <p:cNvSpPr/>
            <p:nvPr/>
          </p:nvSpPr>
          <p:spPr>
            <a:xfrm>
              <a:off x="3625101" y="3009354"/>
              <a:ext cx="18501" cy="18501"/>
            </a:xfrm>
            <a:custGeom>
              <a:rect b="b" l="l" r="r" t="t"/>
              <a:pathLst>
                <a:path extrusionOk="0" h="584" w="584">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1" name="Google Shape;571;g3de98f0e8eb_0_1103"/>
            <p:cNvSpPr/>
            <p:nvPr/>
          </p:nvSpPr>
          <p:spPr>
            <a:xfrm>
              <a:off x="3625101" y="3036503"/>
              <a:ext cx="18501" cy="18153"/>
            </a:xfrm>
            <a:custGeom>
              <a:rect b="b" l="l" r="r" t="t"/>
              <a:pathLst>
                <a:path extrusionOk="0" h="573" w="584">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2" name="Google Shape;572;g3de98f0e8eb_0_1103"/>
            <p:cNvSpPr/>
            <p:nvPr/>
          </p:nvSpPr>
          <p:spPr>
            <a:xfrm>
              <a:off x="3625101" y="3063273"/>
              <a:ext cx="18501" cy="18533"/>
            </a:xfrm>
            <a:custGeom>
              <a:rect b="b" l="l" r="r" t="t"/>
              <a:pathLst>
                <a:path extrusionOk="0" h="585" w="584">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3" name="Google Shape;573;g3de98f0e8eb_0_1103"/>
            <p:cNvSpPr/>
            <p:nvPr/>
          </p:nvSpPr>
          <p:spPr>
            <a:xfrm>
              <a:off x="3625101" y="3090074"/>
              <a:ext cx="18501" cy="18501"/>
            </a:xfrm>
            <a:custGeom>
              <a:rect b="b" l="l" r="r" t="t"/>
              <a:pathLst>
                <a:path extrusionOk="0" h="584" w="584">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4" name="Google Shape;574;g3de98f0e8eb_0_1103"/>
            <p:cNvSpPr/>
            <p:nvPr/>
          </p:nvSpPr>
          <p:spPr>
            <a:xfrm>
              <a:off x="3759773" y="3009354"/>
              <a:ext cx="18121" cy="18501"/>
            </a:xfrm>
            <a:custGeom>
              <a:rect b="b" l="l" r="r" t="t"/>
              <a:pathLst>
                <a:path extrusionOk="0" h="584" w="572">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5" name="Google Shape;575;g3de98f0e8eb_0_1103"/>
            <p:cNvSpPr/>
            <p:nvPr/>
          </p:nvSpPr>
          <p:spPr>
            <a:xfrm>
              <a:off x="3759773" y="3036503"/>
              <a:ext cx="18121" cy="18153"/>
            </a:xfrm>
            <a:custGeom>
              <a:rect b="b" l="l" r="r" t="t"/>
              <a:pathLst>
                <a:path extrusionOk="0" h="573" w="572">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6" name="Google Shape;576;g3de98f0e8eb_0_1103"/>
            <p:cNvSpPr/>
            <p:nvPr/>
          </p:nvSpPr>
          <p:spPr>
            <a:xfrm>
              <a:off x="3759773" y="3063273"/>
              <a:ext cx="18121" cy="18533"/>
            </a:xfrm>
            <a:custGeom>
              <a:rect b="b" l="l" r="r" t="t"/>
              <a:pathLst>
                <a:path extrusionOk="0" h="585" w="572">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577" name="Google Shape;577;g3de98f0e8eb_0_1103"/>
            <p:cNvSpPr/>
            <p:nvPr/>
          </p:nvSpPr>
          <p:spPr>
            <a:xfrm>
              <a:off x="3759773" y="3090074"/>
              <a:ext cx="18121" cy="18501"/>
            </a:xfrm>
            <a:custGeom>
              <a:rect b="b" l="l" r="r" t="t"/>
              <a:pathLst>
                <a:path extrusionOk="0" h="584" w="572">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grpSp>
      <p:sp>
        <p:nvSpPr>
          <p:cNvPr id="578" name="Google Shape;578;g3de98f0e8eb_0_1103"/>
          <p:cNvSpPr txBox="1"/>
          <p:nvPr/>
        </p:nvSpPr>
        <p:spPr>
          <a:xfrm>
            <a:off x="1154625" y="4591275"/>
            <a:ext cx="6734700" cy="503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sz="1800">
                <a:solidFill>
                  <a:schemeClr val="dk1"/>
                </a:solidFill>
                <a:latin typeface="League Spartan"/>
                <a:ea typeface="League Spartan"/>
                <a:cs typeface="League Spartan"/>
                <a:sym typeface="League Spartan"/>
              </a:rPr>
              <a:t>Tests run continuously during development (CI + pre-demo validation)</a:t>
            </a:r>
            <a:endParaRPr sz="1800">
              <a:solidFill>
                <a:schemeClr val="dk1"/>
              </a:solidFill>
              <a:latin typeface="League Spartan"/>
              <a:ea typeface="League Spartan"/>
              <a:cs typeface="League Spartan"/>
              <a:sym typeface="League Spartan"/>
            </a:endParaRPr>
          </a:p>
          <a:p>
            <a:pPr indent="0" lvl="0" marL="0" rtl="0" algn="ctr">
              <a:spcBef>
                <a:spcPts val="1200"/>
              </a:spcBef>
              <a:spcAft>
                <a:spcPts val="0"/>
              </a:spcAft>
              <a:buNone/>
            </a:pPr>
            <a:r>
              <a:t/>
            </a:r>
            <a:endParaRPr sz="1800">
              <a:solidFill>
                <a:schemeClr val="dk1"/>
              </a:solidFill>
              <a:latin typeface="League Spartan"/>
              <a:ea typeface="League Spartan"/>
              <a:cs typeface="League Spartan"/>
              <a:sym typeface="League Spart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de98f0e8eb_0_4055"/>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Demo Scenario</a:t>
            </a:r>
            <a:endParaRPr b="1" sz="3200">
              <a:solidFill>
                <a:srgbClr val="FFFFFF"/>
              </a:solidFill>
              <a:latin typeface="Be Vietnam Pro"/>
              <a:ea typeface="Be Vietnam Pro"/>
              <a:cs typeface="Be Vietnam Pro"/>
              <a:sym typeface="Be Vietnam Pro"/>
            </a:endParaRPr>
          </a:p>
        </p:txBody>
      </p:sp>
      <p:sp>
        <p:nvSpPr>
          <p:cNvPr id="584" name="Google Shape;584;g3de98f0e8eb_0_4055"/>
          <p:cNvSpPr txBox="1"/>
          <p:nvPr/>
        </p:nvSpPr>
        <p:spPr>
          <a:xfrm>
            <a:off x="1123450" y="1308625"/>
            <a:ext cx="7144200" cy="32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1. </a:t>
            </a:r>
            <a:r>
              <a:rPr lang="en" sz="2800">
                <a:solidFill>
                  <a:schemeClr val="dk1"/>
                </a:solidFill>
                <a:latin typeface="League Spartan"/>
                <a:ea typeface="League Spartan"/>
                <a:cs typeface="League Spartan"/>
                <a:sym typeface="League Spartan"/>
              </a:rPr>
              <a:t>Engineer opens a verified PlusCal model</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2. Runs P2P2P inside VSCode </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3. System generates UML diagrams</a:t>
            </a:r>
            <a:endParaRPr sz="28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4. PDF documentation is automatically created</a:t>
            </a:r>
            <a:endParaRPr sz="2800">
              <a:solidFill>
                <a:schemeClr val="dk1"/>
              </a:solidFill>
              <a:latin typeface="League Spartan"/>
              <a:ea typeface="League Spartan"/>
              <a:cs typeface="League Spartan"/>
              <a:sym typeface="League Spart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3de98f0e8eb_0_1320"/>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Demo</a:t>
            </a:r>
            <a:endParaRPr b="1" sz="3200">
              <a:solidFill>
                <a:srgbClr val="FFFFFF"/>
              </a:solidFill>
              <a:latin typeface="Be Vietnam Pro"/>
              <a:ea typeface="Be Vietnam Pro"/>
              <a:cs typeface="Be Vietnam Pro"/>
              <a:sym typeface="Be Vietnam Pro"/>
            </a:endParaRPr>
          </a:p>
        </p:txBody>
      </p:sp>
      <p:sp>
        <p:nvSpPr>
          <p:cNvPr id="590" name="Google Shape;590;g3de98f0e8eb_0_1320"/>
          <p:cNvSpPr txBox="1"/>
          <p:nvPr/>
        </p:nvSpPr>
        <p:spPr>
          <a:xfrm>
            <a:off x="3504575" y="1937825"/>
            <a:ext cx="3721200" cy="19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ague Spartan"/>
                <a:ea typeface="League Spartan"/>
                <a:cs typeface="League Spartan"/>
                <a:sym typeface="League Spartan"/>
              </a:rPr>
              <a:t>Insert Demo Video</a:t>
            </a:r>
            <a:endParaRPr>
              <a:solidFill>
                <a:schemeClr val="dk1"/>
              </a:solidFill>
              <a:latin typeface="League Spartan"/>
              <a:ea typeface="League Spartan"/>
              <a:cs typeface="League Spartan"/>
              <a:sym typeface="League Spartan"/>
            </a:endParaRPr>
          </a:p>
        </p:txBody>
      </p:sp>
      <p:pic>
        <p:nvPicPr>
          <p:cNvPr id="591" name="Google Shape;591;g3de98f0e8eb_0_1320" title="P2P2P UGRADS Demo">
            <a:hlinkClick r:id="rId3"/>
          </p:cNvPr>
          <p:cNvPicPr preferRelativeResize="0"/>
          <p:nvPr/>
        </p:nvPicPr>
        <p:blipFill>
          <a:blip r:embed="rId4">
            <a:alphaModFix/>
          </a:blip>
          <a:stretch>
            <a:fillRect/>
          </a:stretch>
        </p:blipFill>
        <p:spPr>
          <a:xfrm>
            <a:off x="1168325" y="976663"/>
            <a:ext cx="6807350" cy="382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3de98f0e8eb_0_3703"/>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Result</a:t>
            </a:r>
            <a:endParaRPr b="1" sz="3200">
              <a:solidFill>
                <a:srgbClr val="FFFFFF"/>
              </a:solidFill>
              <a:latin typeface="Be Vietnam Pro"/>
              <a:ea typeface="Be Vietnam Pro"/>
              <a:cs typeface="Be Vietnam Pro"/>
              <a:sym typeface="Be Vietnam Pro"/>
            </a:endParaRPr>
          </a:p>
        </p:txBody>
      </p:sp>
      <p:pic>
        <p:nvPicPr>
          <p:cNvPr id="597" name="Google Shape;597;g3de98f0e8eb_0_3703"/>
          <p:cNvPicPr preferRelativeResize="0"/>
          <p:nvPr/>
        </p:nvPicPr>
        <p:blipFill>
          <a:blip r:embed="rId3">
            <a:alphaModFix/>
          </a:blip>
          <a:stretch>
            <a:fillRect/>
          </a:stretch>
        </p:blipFill>
        <p:spPr>
          <a:xfrm>
            <a:off x="50375" y="935625"/>
            <a:ext cx="2843251" cy="3994918"/>
          </a:xfrm>
          <a:prstGeom prst="rect">
            <a:avLst/>
          </a:prstGeom>
          <a:noFill/>
          <a:ln>
            <a:noFill/>
          </a:ln>
        </p:spPr>
      </p:pic>
      <p:pic>
        <p:nvPicPr>
          <p:cNvPr id="598" name="Google Shape;598;g3de98f0e8eb_0_3703"/>
          <p:cNvPicPr preferRelativeResize="0"/>
          <p:nvPr/>
        </p:nvPicPr>
        <p:blipFill>
          <a:blip r:embed="rId4">
            <a:alphaModFix/>
          </a:blip>
          <a:stretch>
            <a:fillRect/>
          </a:stretch>
        </p:blipFill>
        <p:spPr>
          <a:xfrm>
            <a:off x="2989650" y="935625"/>
            <a:ext cx="3117450" cy="3994924"/>
          </a:xfrm>
          <a:prstGeom prst="rect">
            <a:avLst/>
          </a:prstGeom>
          <a:noFill/>
          <a:ln>
            <a:noFill/>
          </a:ln>
        </p:spPr>
      </p:pic>
      <p:pic>
        <p:nvPicPr>
          <p:cNvPr id="599" name="Google Shape;599;g3de98f0e8eb_0_3703"/>
          <p:cNvPicPr preferRelativeResize="0"/>
          <p:nvPr/>
        </p:nvPicPr>
        <p:blipFill>
          <a:blip r:embed="rId5">
            <a:alphaModFix/>
          </a:blip>
          <a:stretch>
            <a:fillRect/>
          </a:stretch>
        </p:blipFill>
        <p:spPr>
          <a:xfrm>
            <a:off x="6172350" y="935625"/>
            <a:ext cx="2937453" cy="3994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3de98f0e8eb_0_3515"/>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Impact</a:t>
            </a:r>
            <a:endParaRPr b="1" sz="3200">
              <a:solidFill>
                <a:srgbClr val="FFFFFF"/>
              </a:solidFill>
              <a:latin typeface="Be Vietnam Pro"/>
              <a:ea typeface="Be Vietnam Pro"/>
              <a:cs typeface="Be Vietnam Pro"/>
              <a:sym typeface="Be Vietnam Pro"/>
            </a:endParaRPr>
          </a:p>
        </p:txBody>
      </p:sp>
      <p:sp>
        <p:nvSpPr>
          <p:cNvPr id="605" name="Google Shape;605;g3de98f0e8eb_0_3515"/>
          <p:cNvSpPr txBox="1"/>
          <p:nvPr/>
        </p:nvSpPr>
        <p:spPr>
          <a:xfrm>
            <a:off x="550725" y="3122575"/>
            <a:ext cx="20916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Faster Reviews</a:t>
            </a:r>
            <a:endParaRPr b="0" i="0" sz="2200" u="none" cap="none" strike="noStrike">
              <a:solidFill>
                <a:srgbClr val="FFFFFF"/>
              </a:solidFill>
              <a:latin typeface="League Spartan"/>
              <a:ea typeface="League Spartan"/>
              <a:cs typeface="League Spartan"/>
              <a:sym typeface="League Spartan"/>
            </a:endParaRPr>
          </a:p>
        </p:txBody>
      </p:sp>
      <p:sp>
        <p:nvSpPr>
          <p:cNvPr id="606" name="Google Shape;606;g3de98f0e8eb_0_3515"/>
          <p:cNvSpPr txBox="1"/>
          <p:nvPr/>
        </p:nvSpPr>
        <p:spPr>
          <a:xfrm>
            <a:off x="3376050"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Less </a:t>
            </a:r>
            <a:endParaRPr sz="2200">
              <a:solidFill>
                <a:srgbClr val="FFFFFF"/>
              </a:solidFill>
              <a:latin typeface="Be Vietnam Pro"/>
              <a:ea typeface="Be Vietnam Pro"/>
              <a:cs typeface="Be Vietnam Pro"/>
              <a:sym typeface="Be Vietnam Pro"/>
            </a:endParaRPr>
          </a:p>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Manual Work</a:t>
            </a:r>
            <a:endParaRPr b="0" i="0" sz="2200" u="none" cap="none" strike="noStrike">
              <a:solidFill>
                <a:srgbClr val="FFFFFF"/>
              </a:solidFill>
              <a:latin typeface="League Spartan"/>
              <a:ea typeface="League Spartan"/>
              <a:cs typeface="League Spartan"/>
              <a:sym typeface="League Spartan"/>
            </a:endParaRPr>
          </a:p>
        </p:txBody>
      </p:sp>
      <p:sp>
        <p:nvSpPr>
          <p:cNvPr id="607" name="Google Shape;607;g3de98f0e8eb_0_3515"/>
          <p:cNvSpPr txBox="1"/>
          <p:nvPr/>
        </p:nvSpPr>
        <p:spPr>
          <a:xfrm>
            <a:off x="6329025"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Fewer inconsistencies</a:t>
            </a:r>
            <a:endParaRPr b="0" i="0" sz="2200" u="none" cap="none" strike="noStrike">
              <a:solidFill>
                <a:srgbClr val="FFFFFF"/>
              </a:solidFill>
              <a:latin typeface="Be Vietnam Pro"/>
              <a:ea typeface="Be Vietnam Pro"/>
              <a:cs typeface="Be Vietnam Pro"/>
              <a:sym typeface="Be Vietnam Pro"/>
            </a:endParaRPr>
          </a:p>
        </p:txBody>
      </p:sp>
      <p:sp>
        <p:nvSpPr>
          <p:cNvPr id="608" name="Google Shape;608;g3de98f0e8eb_0_3515"/>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609" name="Google Shape;609;g3de98f0e8eb_0_3515"/>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610" name="Google Shape;610;g3de98f0e8eb_0_3515"/>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611" name="Google Shape;611;g3de98f0e8eb_0_3515"/>
          <p:cNvGrpSpPr/>
          <p:nvPr/>
        </p:nvGrpSpPr>
        <p:grpSpPr>
          <a:xfrm>
            <a:off x="1199264" y="2093475"/>
            <a:ext cx="794528" cy="794711"/>
            <a:chOff x="775325" y="4143525"/>
            <a:chExt cx="468776" cy="468884"/>
          </a:xfrm>
        </p:grpSpPr>
        <p:sp>
          <p:nvSpPr>
            <p:cNvPr id="612" name="Google Shape;612;g3de98f0e8eb_0_3515"/>
            <p:cNvSpPr/>
            <p:nvPr/>
          </p:nvSpPr>
          <p:spPr>
            <a:xfrm>
              <a:off x="851953" y="4143525"/>
              <a:ext cx="392147" cy="390479"/>
            </a:xfrm>
            <a:custGeom>
              <a:rect b="b" l="l" r="r" t="t"/>
              <a:pathLst>
                <a:path extrusionOk="0" h="36273" w="36428">
                  <a:moveTo>
                    <a:pt x="31907" y="5435"/>
                  </a:moveTo>
                  <a:lnTo>
                    <a:pt x="20788" y="22612"/>
                  </a:lnTo>
                  <a:lnTo>
                    <a:pt x="18511" y="26131"/>
                  </a:lnTo>
                  <a:lnTo>
                    <a:pt x="8884" y="28458"/>
                  </a:lnTo>
                  <a:lnTo>
                    <a:pt x="31907" y="5435"/>
                  </a:lnTo>
                  <a:close/>
                  <a:moveTo>
                    <a:pt x="35713" y="94"/>
                  </a:moveTo>
                  <a:cubicBezTo>
                    <a:pt x="35665" y="94"/>
                    <a:pt x="35615" y="100"/>
                    <a:pt x="35565" y="112"/>
                  </a:cubicBezTo>
                  <a:lnTo>
                    <a:pt x="35564" y="112"/>
                  </a:lnTo>
                  <a:cubicBezTo>
                    <a:pt x="35555" y="114"/>
                    <a:pt x="36041" y="1"/>
                    <a:pt x="660" y="8270"/>
                  </a:cubicBezTo>
                  <a:cubicBezTo>
                    <a:pt x="169" y="8385"/>
                    <a:pt x="0" y="8998"/>
                    <a:pt x="362" y="9348"/>
                  </a:cubicBezTo>
                  <a:lnTo>
                    <a:pt x="1592" y="10537"/>
                  </a:lnTo>
                  <a:cubicBezTo>
                    <a:pt x="1716" y="10656"/>
                    <a:pt x="1875" y="10715"/>
                    <a:pt x="2034" y="10715"/>
                  </a:cubicBezTo>
                  <a:cubicBezTo>
                    <a:pt x="2201" y="10715"/>
                    <a:pt x="2368" y="10650"/>
                    <a:pt x="2493" y="10522"/>
                  </a:cubicBezTo>
                  <a:cubicBezTo>
                    <a:pt x="2737" y="10269"/>
                    <a:pt x="2730" y="9866"/>
                    <a:pt x="2477" y="9621"/>
                  </a:cubicBezTo>
                  <a:lnTo>
                    <a:pt x="2087" y="9244"/>
                  </a:lnTo>
                  <a:lnTo>
                    <a:pt x="32295" y="2184"/>
                  </a:lnTo>
                  <a:lnTo>
                    <a:pt x="32295" y="2184"/>
                  </a:lnTo>
                  <a:lnTo>
                    <a:pt x="9830" y="16725"/>
                  </a:lnTo>
                  <a:lnTo>
                    <a:pt x="4431" y="11509"/>
                  </a:lnTo>
                  <a:cubicBezTo>
                    <a:pt x="4307" y="11389"/>
                    <a:pt x="4148" y="11330"/>
                    <a:pt x="3988" y="11330"/>
                  </a:cubicBezTo>
                  <a:cubicBezTo>
                    <a:pt x="3821" y="11330"/>
                    <a:pt x="3655" y="11395"/>
                    <a:pt x="3530" y="11524"/>
                  </a:cubicBezTo>
                  <a:cubicBezTo>
                    <a:pt x="3286" y="11777"/>
                    <a:pt x="3293" y="12180"/>
                    <a:pt x="3546" y="12423"/>
                  </a:cubicBezTo>
                  <a:lnTo>
                    <a:pt x="9046" y="17739"/>
                  </a:lnTo>
                  <a:lnTo>
                    <a:pt x="7766" y="23038"/>
                  </a:lnTo>
                  <a:cubicBezTo>
                    <a:pt x="7683" y="23379"/>
                    <a:pt x="7894" y="23723"/>
                    <a:pt x="8235" y="23806"/>
                  </a:cubicBezTo>
                  <a:cubicBezTo>
                    <a:pt x="8286" y="23818"/>
                    <a:pt x="8336" y="23824"/>
                    <a:pt x="8385" y="23824"/>
                  </a:cubicBezTo>
                  <a:cubicBezTo>
                    <a:pt x="8673" y="23824"/>
                    <a:pt x="8933" y="23628"/>
                    <a:pt x="9004" y="23337"/>
                  </a:cubicBezTo>
                  <a:lnTo>
                    <a:pt x="10311" y="17931"/>
                  </a:lnTo>
                  <a:lnTo>
                    <a:pt x="13829" y="15653"/>
                  </a:lnTo>
                  <a:lnTo>
                    <a:pt x="31005" y="4534"/>
                  </a:lnTo>
                  <a:lnTo>
                    <a:pt x="7983" y="27557"/>
                  </a:lnTo>
                  <a:lnTo>
                    <a:pt x="8365" y="25976"/>
                  </a:lnTo>
                  <a:cubicBezTo>
                    <a:pt x="8448" y="25634"/>
                    <a:pt x="8238" y="25290"/>
                    <a:pt x="7896" y="25208"/>
                  </a:cubicBezTo>
                  <a:cubicBezTo>
                    <a:pt x="7846" y="25195"/>
                    <a:pt x="7795" y="25190"/>
                    <a:pt x="7746" y="25190"/>
                  </a:cubicBezTo>
                  <a:cubicBezTo>
                    <a:pt x="7458" y="25190"/>
                    <a:pt x="7199" y="25385"/>
                    <a:pt x="7128" y="25677"/>
                  </a:cubicBezTo>
                  <a:lnTo>
                    <a:pt x="6213" y="29459"/>
                  </a:lnTo>
                  <a:cubicBezTo>
                    <a:pt x="6114" y="29868"/>
                    <a:pt x="6434" y="30245"/>
                    <a:pt x="6831" y="30245"/>
                  </a:cubicBezTo>
                  <a:cubicBezTo>
                    <a:pt x="6880" y="30245"/>
                    <a:pt x="6931" y="30239"/>
                    <a:pt x="6981" y="30227"/>
                  </a:cubicBezTo>
                  <a:lnTo>
                    <a:pt x="18702" y="27394"/>
                  </a:lnTo>
                  <a:lnTo>
                    <a:pt x="27093" y="36078"/>
                  </a:lnTo>
                  <a:cubicBezTo>
                    <a:pt x="27222" y="36211"/>
                    <a:pt x="27386" y="36272"/>
                    <a:pt x="27548" y="36272"/>
                  </a:cubicBezTo>
                  <a:cubicBezTo>
                    <a:pt x="27827" y="36272"/>
                    <a:pt x="28099" y="36091"/>
                    <a:pt x="28171" y="35781"/>
                  </a:cubicBezTo>
                  <a:lnTo>
                    <a:pt x="33640" y="12387"/>
                  </a:lnTo>
                  <a:cubicBezTo>
                    <a:pt x="33719" y="12044"/>
                    <a:pt x="33506" y="11702"/>
                    <a:pt x="33164" y="11622"/>
                  </a:cubicBezTo>
                  <a:cubicBezTo>
                    <a:pt x="33115" y="11611"/>
                    <a:pt x="33067" y="11605"/>
                    <a:pt x="33018" y="11605"/>
                  </a:cubicBezTo>
                  <a:cubicBezTo>
                    <a:pt x="32729" y="11605"/>
                    <a:pt x="32467" y="11803"/>
                    <a:pt x="32399" y="12097"/>
                  </a:cubicBezTo>
                  <a:lnTo>
                    <a:pt x="27197" y="34353"/>
                  </a:lnTo>
                  <a:lnTo>
                    <a:pt x="19716" y="26610"/>
                  </a:lnTo>
                  <a:lnTo>
                    <a:pt x="34258" y="4147"/>
                  </a:lnTo>
                  <a:lnTo>
                    <a:pt x="33017" y="9453"/>
                  </a:lnTo>
                  <a:cubicBezTo>
                    <a:pt x="32938" y="9796"/>
                    <a:pt x="33150" y="10138"/>
                    <a:pt x="33492" y="10218"/>
                  </a:cubicBezTo>
                  <a:cubicBezTo>
                    <a:pt x="33541" y="10229"/>
                    <a:pt x="33590" y="10235"/>
                    <a:pt x="33638" y="10235"/>
                  </a:cubicBezTo>
                  <a:cubicBezTo>
                    <a:pt x="33927" y="10235"/>
                    <a:pt x="34189" y="10037"/>
                    <a:pt x="34256" y="9743"/>
                  </a:cubicBezTo>
                  <a:lnTo>
                    <a:pt x="36328" y="880"/>
                  </a:lnTo>
                  <a:cubicBezTo>
                    <a:pt x="36427" y="473"/>
                    <a:pt x="36107" y="94"/>
                    <a:pt x="35713" y="94"/>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613" name="Google Shape;613;g3de98f0e8eb_0_3515"/>
            <p:cNvSpPr/>
            <p:nvPr/>
          </p:nvSpPr>
          <p:spPr>
            <a:xfrm>
              <a:off x="775325" y="4505404"/>
              <a:ext cx="108339" cy="107004"/>
            </a:xfrm>
            <a:custGeom>
              <a:rect b="b" l="l" r="r" t="t"/>
              <a:pathLst>
                <a:path extrusionOk="0" h="9940" w="10064">
                  <a:moveTo>
                    <a:pt x="9365" y="0"/>
                  </a:moveTo>
                  <a:cubicBezTo>
                    <a:pt x="9202" y="0"/>
                    <a:pt x="9039" y="63"/>
                    <a:pt x="8915" y="187"/>
                  </a:cubicBezTo>
                  <a:lnTo>
                    <a:pt x="249" y="8852"/>
                  </a:lnTo>
                  <a:cubicBezTo>
                    <a:pt x="0" y="9100"/>
                    <a:pt x="0" y="9503"/>
                    <a:pt x="249" y="9753"/>
                  </a:cubicBezTo>
                  <a:cubicBezTo>
                    <a:pt x="373" y="9877"/>
                    <a:pt x="536" y="9939"/>
                    <a:pt x="699" y="9939"/>
                  </a:cubicBezTo>
                  <a:cubicBezTo>
                    <a:pt x="862" y="9939"/>
                    <a:pt x="1025" y="9877"/>
                    <a:pt x="1149" y="9753"/>
                  </a:cubicBezTo>
                  <a:lnTo>
                    <a:pt x="9816" y="1087"/>
                  </a:lnTo>
                  <a:cubicBezTo>
                    <a:pt x="10064" y="838"/>
                    <a:pt x="10064" y="435"/>
                    <a:pt x="9816" y="187"/>
                  </a:cubicBezTo>
                  <a:cubicBezTo>
                    <a:pt x="9691" y="63"/>
                    <a:pt x="9528" y="0"/>
                    <a:pt x="9365" y="0"/>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614" name="Google Shape;614;g3de98f0e8eb_0_3515"/>
            <p:cNvSpPr/>
            <p:nvPr/>
          </p:nvSpPr>
          <p:spPr>
            <a:xfrm>
              <a:off x="775325" y="4437806"/>
              <a:ext cx="75430" cy="74085"/>
            </a:xfrm>
            <a:custGeom>
              <a:rect b="b" l="l" r="r" t="t"/>
              <a:pathLst>
                <a:path extrusionOk="0" h="6882" w="7007">
                  <a:moveTo>
                    <a:pt x="6307" y="0"/>
                  </a:moveTo>
                  <a:cubicBezTo>
                    <a:pt x="6144" y="0"/>
                    <a:pt x="5981" y="62"/>
                    <a:pt x="5857" y="186"/>
                  </a:cubicBezTo>
                  <a:lnTo>
                    <a:pt x="249" y="5794"/>
                  </a:lnTo>
                  <a:cubicBezTo>
                    <a:pt x="0" y="6044"/>
                    <a:pt x="0" y="6445"/>
                    <a:pt x="249" y="6695"/>
                  </a:cubicBezTo>
                  <a:cubicBezTo>
                    <a:pt x="374" y="6819"/>
                    <a:pt x="537" y="6881"/>
                    <a:pt x="699" y="6881"/>
                  </a:cubicBezTo>
                  <a:cubicBezTo>
                    <a:pt x="862" y="6881"/>
                    <a:pt x="1025" y="6819"/>
                    <a:pt x="1149" y="6695"/>
                  </a:cubicBezTo>
                  <a:lnTo>
                    <a:pt x="6757" y="1087"/>
                  </a:lnTo>
                  <a:cubicBezTo>
                    <a:pt x="7006" y="839"/>
                    <a:pt x="7006" y="436"/>
                    <a:pt x="6757" y="186"/>
                  </a:cubicBezTo>
                  <a:cubicBezTo>
                    <a:pt x="6633" y="62"/>
                    <a:pt x="6470" y="0"/>
                    <a:pt x="6307" y="0"/>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615" name="Google Shape;615;g3de98f0e8eb_0_3515"/>
            <p:cNvSpPr/>
            <p:nvPr/>
          </p:nvSpPr>
          <p:spPr>
            <a:xfrm>
              <a:off x="875829" y="4538289"/>
              <a:ext cx="75409" cy="74085"/>
            </a:xfrm>
            <a:custGeom>
              <a:rect b="b" l="l" r="r" t="t"/>
              <a:pathLst>
                <a:path extrusionOk="0" h="6882" w="7005">
                  <a:moveTo>
                    <a:pt x="6306" y="1"/>
                  </a:moveTo>
                  <a:cubicBezTo>
                    <a:pt x="6143" y="1"/>
                    <a:pt x="5980" y="63"/>
                    <a:pt x="5856" y="188"/>
                  </a:cubicBezTo>
                  <a:lnTo>
                    <a:pt x="248" y="5795"/>
                  </a:lnTo>
                  <a:cubicBezTo>
                    <a:pt x="0" y="6044"/>
                    <a:pt x="0" y="6447"/>
                    <a:pt x="248" y="6695"/>
                  </a:cubicBezTo>
                  <a:cubicBezTo>
                    <a:pt x="372" y="6819"/>
                    <a:pt x="535" y="6882"/>
                    <a:pt x="699" y="6882"/>
                  </a:cubicBezTo>
                  <a:cubicBezTo>
                    <a:pt x="862" y="6882"/>
                    <a:pt x="1025" y="6819"/>
                    <a:pt x="1149" y="6695"/>
                  </a:cubicBezTo>
                  <a:lnTo>
                    <a:pt x="6757" y="1088"/>
                  </a:lnTo>
                  <a:cubicBezTo>
                    <a:pt x="7005" y="839"/>
                    <a:pt x="7005" y="436"/>
                    <a:pt x="6757" y="188"/>
                  </a:cubicBezTo>
                  <a:cubicBezTo>
                    <a:pt x="6632" y="63"/>
                    <a:pt x="6469" y="1"/>
                    <a:pt x="6306" y="1"/>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grpSp>
      <p:grpSp>
        <p:nvGrpSpPr>
          <p:cNvPr id="616" name="Google Shape;616;g3de98f0e8eb_0_3515"/>
          <p:cNvGrpSpPr/>
          <p:nvPr/>
        </p:nvGrpSpPr>
        <p:grpSpPr>
          <a:xfrm>
            <a:off x="4120363" y="2050288"/>
            <a:ext cx="852374" cy="852452"/>
            <a:chOff x="1308631" y="1507830"/>
            <a:chExt cx="350166" cy="350198"/>
          </a:xfrm>
        </p:grpSpPr>
        <p:sp>
          <p:nvSpPr>
            <p:cNvPr id="617" name="Google Shape;617;g3de98f0e8eb_0_3515"/>
            <p:cNvSpPr/>
            <p:nvPr/>
          </p:nvSpPr>
          <p:spPr>
            <a:xfrm>
              <a:off x="1308631" y="1507830"/>
              <a:ext cx="350166" cy="350198"/>
            </a:xfrm>
            <a:custGeom>
              <a:rect b="b" l="l" r="r" t="t"/>
              <a:pathLst>
                <a:path extrusionOk="0" h="11003" w="11002">
                  <a:moveTo>
                    <a:pt x="6192" y="310"/>
                  </a:moveTo>
                  <a:cubicBezTo>
                    <a:pt x="6192" y="310"/>
                    <a:pt x="6204" y="310"/>
                    <a:pt x="6204" y="334"/>
                  </a:cubicBezTo>
                  <a:lnTo>
                    <a:pt x="6204" y="787"/>
                  </a:lnTo>
                  <a:cubicBezTo>
                    <a:pt x="6204" y="953"/>
                    <a:pt x="6311" y="1084"/>
                    <a:pt x="6477" y="1120"/>
                  </a:cubicBezTo>
                  <a:cubicBezTo>
                    <a:pt x="6989" y="1239"/>
                    <a:pt x="7489" y="1429"/>
                    <a:pt x="7930" y="1715"/>
                  </a:cubicBezTo>
                  <a:cubicBezTo>
                    <a:pt x="7986" y="1751"/>
                    <a:pt x="8048" y="1769"/>
                    <a:pt x="8110" y="1769"/>
                  </a:cubicBezTo>
                  <a:cubicBezTo>
                    <a:pt x="8194" y="1769"/>
                    <a:pt x="8278" y="1736"/>
                    <a:pt x="8347" y="1668"/>
                  </a:cubicBezTo>
                  <a:lnTo>
                    <a:pt x="8680" y="1346"/>
                  </a:lnTo>
                  <a:lnTo>
                    <a:pt x="8692" y="1346"/>
                  </a:lnTo>
                  <a:lnTo>
                    <a:pt x="9656" y="2311"/>
                  </a:lnTo>
                  <a:lnTo>
                    <a:pt x="9656" y="2322"/>
                  </a:lnTo>
                  <a:lnTo>
                    <a:pt x="9335" y="2656"/>
                  </a:lnTo>
                  <a:cubicBezTo>
                    <a:pt x="9228" y="2751"/>
                    <a:pt x="9192" y="2930"/>
                    <a:pt x="9287" y="3073"/>
                  </a:cubicBezTo>
                  <a:cubicBezTo>
                    <a:pt x="9573" y="3513"/>
                    <a:pt x="9775" y="4001"/>
                    <a:pt x="9883" y="4525"/>
                  </a:cubicBezTo>
                  <a:cubicBezTo>
                    <a:pt x="9906" y="4680"/>
                    <a:pt x="10049" y="4799"/>
                    <a:pt x="10204" y="4799"/>
                  </a:cubicBezTo>
                  <a:lnTo>
                    <a:pt x="10668" y="4799"/>
                  </a:lnTo>
                  <a:cubicBezTo>
                    <a:pt x="10668" y="4799"/>
                    <a:pt x="10680" y="4799"/>
                    <a:pt x="10680" y="4811"/>
                  </a:cubicBezTo>
                  <a:lnTo>
                    <a:pt x="10657" y="6216"/>
                  </a:lnTo>
                  <a:lnTo>
                    <a:pt x="10192" y="6216"/>
                  </a:lnTo>
                  <a:cubicBezTo>
                    <a:pt x="10026" y="6216"/>
                    <a:pt x="9895" y="6311"/>
                    <a:pt x="9871" y="6478"/>
                  </a:cubicBezTo>
                  <a:cubicBezTo>
                    <a:pt x="9752" y="7002"/>
                    <a:pt x="9549" y="7490"/>
                    <a:pt x="9275" y="7942"/>
                  </a:cubicBezTo>
                  <a:cubicBezTo>
                    <a:pt x="9180" y="8073"/>
                    <a:pt x="9192" y="8240"/>
                    <a:pt x="9311" y="8359"/>
                  </a:cubicBezTo>
                  <a:lnTo>
                    <a:pt x="9645" y="8680"/>
                  </a:lnTo>
                  <a:lnTo>
                    <a:pt x="9645" y="8692"/>
                  </a:lnTo>
                  <a:lnTo>
                    <a:pt x="8680" y="9669"/>
                  </a:lnTo>
                  <a:lnTo>
                    <a:pt x="8656" y="9669"/>
                  </a:lnTo>
                  <a:lnTo>
                    <a:pt x="8335" y="9335"/>
                  </a:lnTo>
                  <a:cubicBezTo>
                    <a:pt x="8271" y="9272"/>
                    <a:pt x="8183" y="9237"/>
                    <a:pt x="8094" y="9237"/>
                  </a:cubicBezTo>
                  <a:cubicBezTo>
                    <a:pt x="8033" y="9237"/>
                    <a:pt x="7971" y="9254"/>
                    <a:pt x="7918" y="9288"/>
                  </a:cubicBezTo>
                  <a:cubicBezTo>
                    <a:pt x="7466" y="9573"/>
                    <a:pt x="6978" y="9788"/>
                    <a:pt x="6454" y="9883"/>
                  </a:cubicBezTo>
                  <a:cubicBezTo>
                    <a:pt x="6311" y="9919"/>
                    <a:pt x="6192" y="10050"/>
                    <a:pt x="6192" y="10216"/>
                  </a:cubicBezTo>
                  <a:lnTo>
                    <a:pt x="6192" y="10681"/>
                  </a:lnTo>
                  <a:cubicBezTo>
                    <a:pt x="6192" y="10681"/>
                    <a:pt x="6192" y="10693"/>
                    <a:pt x="6168" y="10693"/>
                  </a:cubicBezTo>
                  <a:lnTo>
                    <a:pt x="4811" y="10693"/>
                  </a:lnTo>
                  <a:cubicBezTo>
                    <a:pt x="4811" y="10693"/>
                    <a:pt x="4787" y="10693"/>
                    <a:pt x="4787" y="10681"/>
                  </a:cubicBezTo>
                  <a:lnTo>
                    <a:pt x="4787" y="10216"/>
                  </a:lnTo>
                  <a:cubicBezTo>
                    <a:pt x="4787" y="10050"/>
                    <a:pt x="4692" y="9919"/>
                    <a:pt x="4525" y="9883"/>
                  </a:cubicBezTo>
                  <a:cubicBezTo>
                    <a:pt x="4001" y="9764"/>
                    <a:pt x="3513" y="9573"/>
                    <a:pt x="3060" y="9288"/>
                  </a:cubicBezTo>
                  <a:cubicBezTo>
                    <a:pt x="3001" y="9264"/>
                    <a:pt x="2941" y="9228"/>
                    <a:pt x="2882" y="9228"/>
                  </a:cubicBezTo>
                  <a:cubicBezTo>
                    <a:pt x="2798" y="9228"/>
                    <a:pt x="2715" y="9264"/>
                    <a:pt x="2644" y="9335"/>
                  </a:cubicBezTo>
                  <a:lnTo>
                    <a:pt x="2322" y="9669"/>
                  </a:lnTo>
                  <a:lnTo>
                    <a:pt x="2298" y="9669"/>
                  </a:lnTo>
                  <a:lnTo>
                    <a:pt x="1334" y="8692"/>
                  </a:lnTo>
                  <a:lnTo>
                    <a:pt x="1334" y="8680"/>
                  </a:lnTo>
                  <a:lnTo>
                    <a:pt x="1667" y="8359"/>
                  </a:lnTo>
                  <a:cubicBezTo>
                    <a:pt x="1763" y="8252"/>
                    <a:pt x="1798" y="8073"/>
                    <a:pt x="1703" y="7942"/>
                  </a:cubicBezTo>
                  <a:cubicBezTo>
                    <a:pt x="1429" y="7490"/>
                    <a:pt x="1215" y="7002"/>
                    <a:pt x="1108" y="6478"/>
                  </a:cubicBezTo>
                  <a:cubicBezTo>
                    <a:pt x="1084" y="6335"/>
                    <a:pt x="953" y="6216"/>
                    <a:pt x="786" y="6216"/>
                  </a:cubicBezTo>
                  <a:lnTo>
                    <a:pt x="322" y="6216"/>
                  </a:lnTo>
                  <a:cubicBezTo>
                    <a:pt x="322" y="6216"/>
                    <a:pt x="310" y="6216"/>
                    <a:pt x="310" y="6192"/>
                  </a:cubicBezTo>
                  <a:lnTo>
                    <a:pt x="310" y="4811"/>
                  </a:lnTo>
                  <a:cubicBezTo>
                    <a:pt x="310" y="4811"/>
                    <a:pt x="310" y="4799"/>
                    <a:pt x="322" y="4799"/>
                  </a:cubicBezTo>
                  <a:lnTo>
                    <a:pt x="786" y="4799"/>
                  </a:lnTo>
                  <a:cubicBezTo>
                    <a:pt x="953" y="4799"/>
                    <a:pt x="1084" y="4692"/>
                    <a:pt x="1108" y="4525"/>
                  </a:cubicBezTo>
                  <a:cubicBezTo>
                    <a:pt x="1227" y="4001"/>
                    <a:pt x="1429" y="3513"/>
                    <a:pt x="1703" y="3073"/>
                  </a:cubicBezTo>
                  <a:cubicBezTo>
                    <a:pt x="1798" y="2930"/>
                    <a:pt x="1786" y="2775"/>
                    <a:pt x="1667" y="2656"/>
                  </a:cubicBezTo>
                  <a:lnTo>
                    <a:pt x="1334" y="2322"/>
                  </a:lnTo>
                  <a:lnTo>
                    <a:pt x="1334" y="2311"/>
                  </a:lnTo>
                  <a:lnTo>
                    <a:pt x="2298" y="1346"/>
                  </a:lnTo>
                  <a:lnTo>
                    <a:pt x="2322" y="1346"/>
                  </a:lnTo>
                  <a:lnTo>
                    <a:pt x="2644" y="1668"/>
                  </a:lnTo>
                  <a:cubicBezTo>
                    <a:pt x="2707" y="1731"/>
                    <a:pt x="2796" y="1765"/>
                    <a:pt x="2885" y="1765"/>
                  </a:cubicBezTo>
                  <a:cubicBezTo>
                    <a:pt x="2946" y="1765"/>
                    <a:pt x="3007" y="1749"/>
                    <a:pt x="3060" y="1715"/>
                  </a:cubicBezTo>
                  <a:cubicBezTo>
                    <a:pt x="3513" y="1429"/>
                    <a:pt x="4001" y="1227"/>
                    <a:pt x="4525" y="1120"/>
                  </a:cubicBezTo>
                  <a:cubicBezTo>
                    <a:pt x="4668" y="1084"/>
                    <a:pt x="4787" y="953"/>
                    <a:pt x="4787" y="787"/>
                  </a:cubicBezTo>
                  <a:lnTo>
                    <a:pt x="4787" y="334"/>
                  </a:lnTo>
                  <a:cubicBezTo>
                    <a:pt x="4787" y="334"/>
                    <a:pt x="4787" y="310"/>
                    <a:pt x="4811" y="310"/>
                  </a:cubicBezTo>
                  <a:close/>
                  <a:moveTo>
                    <a:pt x="4811" y="1"/>
                  </a:moveTo>
                  <a:cubicBezTo>
                    <a:pt x="4632" y="1"/>
                    <a:pt x="4477" y="156"/>
                    <a:pt x="4477" y="334"/>
                  </a:cubicBezTo>
                  <a:lnTo>
                    <a:pt x="4477" y="798"/>
                  </a:lnTo>
                  <a:cubicBezTo>
                    <a:pt x="4477" y="798"/>
                    <a:pt x="4477" y="810"/>
                    <a:pt x="4465" y="810"/>
                  </a:cubicBezTo>
                  <a:cubicBezTo>
                    <a:pt x="3918" y="929"/>
                    <a:pt x="3370" y="1156"/>
                    <a:pt x="2906" y="1453"/>
                  </a:cubicBezTo>
                  <a:lnTo>
                    <a:pt x="2882" y="1453"/>
                  </a:lnTo>
                  <a:lnTo>
                    <a:pt x="2560" y="1120"/>
                  </a:lnTo>
                  <a:cubicBezTo>
                    <a:pt x="2495" y="1054"/>
                    <a:pt x="2408" y="1022"/>
                    <a:pt x="2322" y="1022"/>
                  </a:cubicBezTo>
                  <a:cubicBezTo>
                    <a:pt x="2236" y="1022"/>
                    <a:pt x="2150" y="1054"/>
                    <a:pt x="2084" y="1120"/>
                  </a:cubicBezTo>
                  <a:lnTo>
                    <a:pt x="1120" y="2084"/>
                  </a:lnTo>
                  <a:cubicBezTo>
                    <a:pt x="977" y="2215"/>
                    <a:pt x="977" y="2430"/>
                    <a:pt x="1120" y="2561"/>
                  </a:cubicBezTo>
                  <a:lnTo>
                    <a:pt x="1441" y="2894"/>
                  </a:lnTo>
                  <a:lnTo>
                    <a:pt x="1441" y="2906"/>
                  </a:lnTo>
                  <a:cubicBezTo>
                    <a:pt x="1132" y="3382"/>
                    <a:pt x="917" y="3906"/>
                    <a:pt x="798" y="4466"/>
                  </a:cubicBezTo>
                  <a:cubicBezTo>
                    <a:pt x="798" y="4466"/>
                    <a:pt x="798" y="4489"/>
                    <a:pt x="786" y="4489"/>
                  </a:cubicBezTo>
                  <a:lnTo>
                    <a:pt x="322" y="4489"/>
                  </a:lnTo>
                  <a:cubicBezTo>
                    <a:pt x="143" y="4489"/>
                    <a:pt x="0" y="4632"/>
                    <a:pt x="0" y="4811"/>
                  </a:cubicBezTo>
                  <a:lnTo>
                    <a:pt x="0" y="6192"/>
                  </a:lnTo>
                  <a:cubicBezTo>
                    <a:pt x="0" y="6371"/>
                    <a:pt x="143" y="6525"/>
                    <a:pt x="322" y="6525"/>
                  </a:cubicBezTo>
                  <a:lnTo>
                    <a:pt x="786" y="6525"/>
                  </a:lnTo>
                  <a:cubicBezTo>
                    <a:pt x="786" y="6525"/>
                    <a:pt x="798" y="6525"/>
                    <a:pt x="798" y="6537"/>
                  </a:cubicBezTo>
                  <a:cubicBezTo>
                    <a:pt x="917" y="7085"/>
                    <a:pt x="1143" y="7621"/>
                    <a:pt x="1441" y="8097"/>
                  </a:cubicBezTo>
                  <a:lnTo>
                    <a:pt x="1441" y="8121"/>
                  </a:lnTo>
                  <a:lnTo>
                    <a:pt x="1120" y="8442"/>
                  </a:lnTo>
                  <a:cubicBezTo>
                    <a:pt x="977" y="8573"/>
                    <a:pt x="977" y="8788"/>
                    <a:pt x="1120" y="8918"/>
                  </a:cubicBezTo>
                  <a:lnTo>
                    <a:pt x="2084" y="9883"/>
                  </a:lnTo>
                  <a:cubicBezTo>
                    <a:pt x="2150" y="9954"/>
                    <a:pt x="2236" y="9990"/>
                    <a:pt x="2322" y="9990"/>
                  </a:cubicBezTo>
                  <a:cubicBezTo>
                    <a:pt x="2408" y="9990"/>
                    <a:pt x="2495" y="9954"/>
                    <a:pt x="2560" y="9883"/>
                  </a:cubicBezTo>
                  <a:lnTo>
                    <a:pt x="2882" y="9561"/>
                  </a:lnTo>
                  <a:lnTo>
                    <a:pt x="2906" y="9561"/>
                  </a:lnTo>
                  <a:cubicBezTo>
                    <a:pt x="3370" y="9871"/>
                    <a:pt x="3894" y="10085"/>
                    <a:pt x="4465" y="10204"/>
                  </a:cubicBezTo>
                  <a:cubicBezTo>
                    <a:pt x="4465" y="10204"/>
                    <a:pt x="4477" y="10204"/>
                    <a:pt x="4477" y="10216"/>
                  </a:cubicBezTo>
                  <a:lnTo>
                    <a:pt x="4477" y="10681"/>
                  </a:lnTo>
                  <a:cubicBezTo>
                    <a:pt x="4477" y="10859"/>
                    <a:pt x="4632" y="11002"/>
                    <a:pt x="4811" y="11002"/>
                  </a:cubicBezTo>
                  <a:lnTo>
                    <a:pt x="6192" y="11002"/>
                  </a:lnTo>
                  <a:cubicBezTo>
                    <a:pt x="6370" y="11002"/>
                    <a:pt x="6513" y="10859"/>
                    <a:pt x="6513" y="10681"/>
                  </a:cubicBezTo>
                  <a:lnTo>
                    <a:pt x="6513" y="10216"/>
                  </a:lnTo>
                  <a:cubicBezTo>
                    <a:pt x="6513" y="10216"/>
                    <a:pt x="6513" y="10204"/>
                    <a:pt x="6537" y="10204"/>
                  </a:cubicBezTo>
                  <a:cubicBezTo>
                    <a:pt x="7085" y="10085"/>
                    <a:pt x="7620" y="9859"/>
                    <a:pt x="8097" y="9561"/>
                  </a:cubicBezTo>
                  <a:lnTo>
                    <a:pt x="8109" y="9561"/>
                  </a:lnTo>
                  <a:lnTo>
                    <a:pt x="8442" y="9883"/>
                  </a:lnTo>
                  <a:cubicBezTo>
                    <a:pt x="8507" y="9954"/>
                    <a:pt x="8591" y="9990"/>
                    <a:pt x="8676" y="9990"/>
                  </a:cubicBezTo>
                  <a:cubicBezTo>
                    <a:pt x="8760" y="9990"/>
                    <a:pt x="8847" y="9954"/>
                    <a:pt x="8918" y="9883"/>
                  </a:cubicBezTo>
                  <a:lnTo>
                    <a:pt x="9883" y="8918"/>
                  </a:lnTo>
                  <a:cubicBezTo>
                    <a:pt x="10014" y="8788"/>
                    <a:pt x="10014" y="8573"/>
                    <a:pt x="9883" y="8442"/>
                  </a:cubicBezTo>
                  <a:lnTo>
                    <a:pt x="9549" y="8121"/>
                  </a:lnTo>
                  <a:lnTo>
                    <a:pt x="9549" y="8097"/>
                  </a:lnTo>
                  <a:cubicBezTo>
                    <a:pt x="9871" y="7621"/>
                    <a:pt x="10073" y="7109"/>
                    <a:pt x="10192" y="6537"/>
                  </a:cubicBezTo>
                  <a:cubicBezTo>
                    <a:pt x="10192" y="6537"/>
                    <a:pt x="10192" y="6525"/>
                    <a:pt x="10204" y="6525"/>
                  </a:cubicBezTo>
                  <a:lnTo>
                    <a:pt x="10668" y="6525"/>
                  </a:lnTo>
                  <a:cubicBezTo>
                    <a:pt x="10847" y="6525"/>
                    <a:pt x="11002" y="6371"/>
                    <a:pt x="11002" y="6192"/>
                  </a:cubicBezTo>
                  <a:lnTo>
                    <a:pt x="11002" y="4811"/>
                  </a:lnTo>
                  <a:cubicBezTo>
                    <a:pt x="10978" y="4632"/>
                    <a:pt x="10835" y="4489"/>
                    <a:pt x="10657" y="4489"/>
                  </a:cubicBezTo>
                  <a:lnTo>
                    <a:pt x="10192" y="4489"/>
                  </a:lnTo>
                  <a:cubicBezTo>
                    <a:pt x="10192" y="4489"/>
                    <a:pt x="10180" y="4489"/>
                    <a:pt x="10180" y="4466"/>
                  </a:cubicBezTo>
                  <a:cubicBezTo>
                    <a:pt x="10061" y="3918"/>
                    <a:pt x="9835" y="3382"/>
                    <a:pt x="9537" y="2906"/>
                  </a:cubicBezTo>
                  <a:lnTo>
                    <a:pt x="9537" y="2894"/>
                  </a:lnTo>
                  <a:lnTo>
                    <a:pt x="9859" y="2561"/>
                  </a:lnTo>
                  <a:cubicBezTo>
                    <a:pt x="10002" y="2430"/>
                    <a:pt x="10002" y="2215"/>
                    <a:pt x="9859" y="2084"/>
                  </a:cubicBezTo>
                  <a:lnTo>
                    <a:pt x="8894" y="1120"/>
                  </a:lnTo>
                  <a:cubicBezTo>
                    <a:pt x="8829" y="1054"/>
                    <a:pt x="8743" y="1022"/>
                    <a:pt x="8656" y="1022"/>
                  </a:cubicBezTo>
                  <a:cubicBezTo>
                    <a:pt x="8570" y="1022"/>
                    <a:pt x="8484" y="1054"/>
                    <a:pt x="8418" y="1120"/>
                  </a:cubicBezTo>
                  <a:lnTo>
                    <a:pt x="8097" y="1453"/>
                  </a:lnTo>
                  <a:lnTo>
                    <a:pt x="8073" y="1453"/>
                  </a:lnTo>
                  <a:cubicBezTo>
                    <a:pt x="7597" y="1132"/>
                    <a:pt x="7085" y="929"/>
                    <a:pt x="6513" y="810"/>
                  </a:cubicBezTo>
                  <a:cubicBezTo>
                    <a:pt x="6513" y="810"/>
                    <a:pt x="6501" y="810"/>
                    <a:pt x="6501" y="798"/>
                  </a:cubicBezTo>
                  <a:lnTo>
                    <a:pt x="6501" y="334"/>
                  </a:lnTo>
                  <a:cubicBezTo>
                    <a:pt x="6501" y="156"/>
                    <a:pt x="6346" y="1"/>
                    <a:pt x="6168" y="1"/>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618" name="Google Shape;618;g3de98f0e8eb_0_3515"/>
            <p:cNvSpPr/>
            <p:nvPr/>
          </p:nvSpPr>
          <p:spPr>
            <a:xfrm>
              <a:off x="1373049" y="1574063"/>
              <a:ext cx="181544" cy="179730"/>
            </a:xfrm>
            <a:custGeom>
              <a:rect b="b" l="l" r="r" t="t"/>
              <a:pathLst>
                <a:path extrusionOk="0" h="5647" w="5704">
                  <a:moveTo>
                    <a:pt x="3449" y="0"/>
                  </a:moveTo>
                  <a:cubicBezTo>
                    <a:pt x="3399" y="0"/>
                    <a:pt x="3349" y="1"/>
                    <a:pt x="3299" y="3"/>
                  </a:cubicBezTo>
                  <a:cubicBezTo>
                    <a:pt x="2453" y="51"/>
                    <a:pt x="1644" y="408"/>
                    <a:pt x="1036" y="1003"/>
                  </a:cubicBezTo>
                  <a:cubicBezTo>
                    <a:pt x="429" y="1611"/>
                    <a:pt x="84" y="2396"/>
                    <a:pt x="48" y="3266"/>
                  </a:cubicBezTo>
                  <a:cubicBezTo>
                    <a:pt x="1" y="4111"/>
                    <a:pt x="262" y="4933"/>
                    <a:pt x="798" y="5587"/>
                  </a:cubicBezTo>
                  <a:cubicBezTo>
                    <a:pt x="834" y="5635"/>
                    <a:pt x="882" y="5647"/>
                    <a:pt x="917" y="5647"/>
                  </a:cubicBezTo>
                  <a:cubicBezTo>
                    <a:pt x="953" y="5647"/>
                    <a:pt x="1001" y="5635"/>
                    <a:pt x="1024" y="5623"/>
                  </a:cubicBezTo>
                  <a:cubicBezTo>
                    <a:pt x="1096" y="5564"/>
                    <a:pt x="1096" y="5456"/>
                    <a:pt x="1060" y="5397"/>
                  </a:cubicBezTo>
                  <a:cubicBezTo>
                    <a:pt x="584" y="4802"/>
                    <a:pt x="322" y="4051"/>
                    <a:pt x="370" y="3278"/>
                  </a:cubicBezTo>
                  <a:cubicBezTo>
                    <a:pt x="417" y="2504"/>
                    <a:pt x="727" y="1777"/>
                    <a:pt x="1274" y="1242"/>
                  </a:cubicBezTo>
                  <a:cubicBezTo>
                    <a:pt x="1834" y="694"/>
                    <a:pt x="2560" y="384"/>
                    <a:pt x="3322" y="337"/>
                  </a:cubicBezTo>
                  <a:cubicBezTo>
                    <a:pt x="3385" y="333"/>
                    <a:pt x="3447" y="331"/>
                    <a:pt x="3509" y="331"/>
                  </a:cubicBezTo>
                  <a:cubicBezTo>
                    <a:pt x="4215" y="331"/>
                    <a:pt x="4883" y="578"/>
                    <a:pt x="5430" y="1015"/>
                  </a:cubicBezTo>
                  <a:cubicBezTo>
                    <a:pt x="5461" y="1041"/>
                    <a:pt x="5496" y="1053"/>
                    <a:pt x="5531" y="1053"/>
                  </a:cubicBezTo>
                  <a:cubicBezTo>
                    <a:pt x="5577" y="1053"/>
                    <a:pt x="5622" y="1032"/>
                    <a:pt x="5656" y="992"/>
                  </a:cubicBezTo>
                  <a:cubicBezTo>
                    <a:pt x="5704" y="920"/>
                    <a:pt x="5680" y="813"/>
                    <a:pt x="5620" y="765"/>
                  </a:cubicBezTo>
                  <a:cubicBezTo>
                    <a:pt x="5005" y="262"/>
                    <a:pt x="4232" y="0"/>
                    <a:pt x="3449" y="0"/>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619" name="Google Shape;619;g3de98f0e8eb_0_3515"/>
            <p:cNvSpPr/>
            <p:nvPr/>
          </p:nvSpPr>
          <p:spPr>
            <a:xfrm>
              <a:off x="1411338" y="1606368"/>
              <a:ext cx="182276" cy="186477"/>
            </a:xfrm>
            <a:custGeom>
              <a:rect b="b" l="l" r="r" t="t"/>
              <a:pathLst>
                <a:path extrusionOk="0" h="5859" w="5727">
                  <a:moveTo>
                    <a:pt x="3286" y="334"/>
                  </a:moveTo>
                  <a:lnTo>
                    <a:pt x="3286" y="1000"/>
                  </a:lnTo>
                  <a:cubicBezTo>
                    <a:pt x="3286" y="1108"/>
                    <a:pt x="3262" y="1227"/>
                    <a:pt x="3215" y="1310"/>
                  </a:cubicBezTo>
                  <a:lnTo>
                    <a:pt x="3143" y="1477"/>
                  </a:lnTo>
                  <a:cubicBezTo>
                    <a:pt x="3119" y="1501"/>
                    <a:pt x="3119" y="1524"/>
                    <a:pt x="3119" y="1548"/>
                  </a:cubicBezTo>
                  <a:lnTo>
                    <a:pt x="3119" y="1893"/>
                  </a:lnTo>
                  <a:cubicBezTo>
                    <a:pt x="3119" y="2132"/>
                    <a:pt x="3036" y="2358"/>
                    <a:pt x="2858" y="2524"/>
                  </a:cubicBezTo>
                  <a:cubicBezTo>
                    <a:pt x="2691" y="2679"/>
                    <a:pt x="2453" y="2775"/>
                    <a:pt x="2215" y="2775"/>
                  </a:cubicBezTo>
                  <a:cubicBezTo>
                    <a:pt x="1774" y="2763"/>
                    <a:pt x="1381" y="2346"/>
                    <a:pt x="1381" y="1846"/>
                  </a:cubicBezTo>
                  <a:lnTo>
                    <a:pt x="1381" y="1548"/>
                  </a:lnTo>
                  <a:cubicBezTo>
                    <a:pt x="1381" y="1524"/>
                    <a:pt x="1381" y="1501"/>
                    <a:pt x="1369" y="1477"/>
                  </a:cubicBezTo>
                  <a:lnTo>
                    <a:pt x="1262" y="1286"/>
                  </a:lnTo>
                  <a:cubicBezTo>
                    <a:pt x="1238" y="1203"/>
                    <a:pt x="1203" y="1131"/>
                    <a:pt x="1203" y="1048"/>
                  </a:cubicBezTo>
                  <a:lnTo>
                    <a:pt x="1203" y="1024"/>
                  </a:lnTo>
                  <a:cubicBezTo>
                    <a:pt x="1203" y="643"/>
                    <a:pt x="1524" y="334"/>
                    <a:pt x="1905" y="334"/>
                  </a:cubicBezTo>
                  <a:close/>
                  <a:moveTo>
                    <a:pt x="2608" y="3025"/>
                  </a:moveTo>
                  <a:cubicBezTo>
                    <a:pt x="2619" y="3084"/>
                    <a:pt x="2631" y="3132"/>
                    <a:pt x="2655" y="3179"/>
                  </a:cubicBezTo>
                  <a:lnTo>
                    <a:pt x="2512" y="3310"/>
                  </a:lnTo>
                  <a:cubicBezTo>
                    <a:pt x="2441" y="3382"/>
                    <a:pt x="2357" y="3417"/>
                    <a:pt x="2262" y="3417"/>
                  </a:cubicBezTo>
                  <a:cubicBezTo>
                    <a:pt x="2179" y="3417"/>
                    <a:pt x="2084" y="3382"/>
                    <a:pt x="2012" y="3310"/>
                  </a:cubicBezTo>
                  <a:lnTo>
                    <a:pt x="1881" y="3179"/>
                  </a:lnTo>
                  <a:cubicBezTo>
                    <a:pt x="1893" y="3132"/>
                    <a:pt x="1905" y="3084"/>
                    <a:pt x="1905" y="3025"/>
                  </a:cubicBezTo>
                  <a:cubicBezTo>
                    <a:pt x="2012" y="3060"/>
                    <a:pt x="2119" y="3084"/>
                    <a:pt x="2215" y="3084"/>
                  </a:cubicBezTo>
                  <a:lnTo>
                    <a:pt x="2250" y="3084"/>
                  </a:lnTo>
                  <a:cubicBezTo>
                    <a:pt x="2369" y="3084"/>
                    <a:pt x="2488" y="3072"/>
                    <a:pt x="2608" y="3025"/>
                  </a:cubicBezTo>
                  <a:close/>
                  <a:moveTo>
                    <a:pt x="2810" y="3441"/>
                  </a:moveTo>
                  <a:cubicBezTo>
                    <a:pt x="2858" y="3477"/>
                    <a:pt x="2905" y="3489"/>
                    <a:pt x="2941" y="3501"/>
                  </a:cubicBezTo>
                  <a:lnTo>
                    <a:pt x="3524" y="3667"/>
                  </a:lnTo>
                  <a:cubicBezTo>
                    <a:pt x="3679" y="3715"/>
                    <a:pt x="3774" y="3846"/>
                    <a:pt x="3774" y="4013"/>
                  </a:cubicBezTo>
                  <a:lnTo>
                    <a:pt x="3774" y="5108"/>
                  </a:lnTo>
                  <a:lnTo>
                    <a:pt x="3822" y="5108"/>
                  </a:lnTo>
                  <a:cubicBezTo>
                    <a:pt x="3703" y="5180"/>
                    <a:pt x="3584" y="5239"/>
                    <a:pt x="3453" y="5287"/>
                  </a:cubicBezTo>
                  <a:lnTo>
                    <a:pt x="3453" y="4310"/>
                  </a:lnTo>
                  <a:cubicBezTo>
                    <a:pt x="3453" y="4215"/>
                    <a:pt x="3381" y="4144"/>
                    <a:pt x="3286" y="4144"/>
                  </a:cubicBezTo>
                  <a:cubicBezTo>
                    <a:pt x="3203" y="4144"/>
                    <a:pt x="3119" y="4215"/>
                    <a:pt x="3119" y="4310"/>
                  </a:cubicBezTo>
                  <a:lnTo>
                    <a:pt x="3119" y="5394"/>
                  </a:lnTo>
                  <a:cubicBezTo>
                    <a:pt x="2881" y="5465"/>
                    <a:pt x="2655" y="5501"/>
                    <a:pt x="2405" y="5513"/>
                  </a:cubicBezTo>
                  <a:lnTo>
                    <a:pt x="2262" y="5513"/>
                  </a:lnTo>
                  <a:cubicBezTo>
                    <a:pt x="1965" y="5513"/>
                    <a:pt x="1667" y="5465"/>
                    <a:pt x="1381" y="5394"/>
                  </a:cubicBezTo>
                  <a:lnTo>
                    <a:pt x="1381" y="4310"/>
                  </a:lnTo>
                  <a:cubicBezTo>
                    <a:pt x="1381" y="4215"/>
                    <a:pt x="1310" y="4144"/>
                    <a:pt x="1214" y="4144"/>
                  </a:cubicBezTo>
                  <a:cubicBezTo>
                    <a:pt x="1131" y="4144"/>
                    <a:pt x="1060" y="4215"/>
                    <a:pt x="1060" y="4310"/>
                  </a:cubicBezTo>
                  <a:lnTo>
                    <a:pt x="1060" y="5287"/>
                  </a:lnTo>
                  <a:cubicBezTo>
                    <a:pt x="941" y="5227"/>
                    <a:pt x="798" y="5168"/>
                    <a:pt x="679" y="5108"/>
                  </a:cubicBezTo>
                  <a:lnTo>
                    <a:pt x="679" y="4013"/>
                  </a:lnTo>
                  <a:cubicBezTo>
                    <a:pt x="679" y="3846"/>
                    <a:pt x="786" y="3715"/>
                    <a:pt x="941" y="3667"/>
                  </a:cubicBezTo>
                  <a:lnTo>
                    <a:pt x="1512" y="3501"/>
                  </a:lnTo>
                  <a:cubicBezTo>
                    <a:pt x="1560" y="3489"/>
                    <a:pt x="1619" y="3477"/>
                    <a:pt x="1655" y="3441"/>
                  </a:cubicBezTo>
                  <a:lnTo>
                    <a:pt x="1750" y="3548"/>
                  </a:lnTo>
                  <a:cubicBezTo>
                    <a:pt x="1893" y="3679"/>
                    <a:pt x="2072" y="3739"/>
                    <a:pt x="2227" y="3739"/>
                  </a:cubicBezTo>
                  <a:cubicBezTo>
                    <a:pt x="2393" y="3739"/>
                    <a:pt x="2572" y="3679"/>
                    <a:pt x="2703" y="3548"/>
                  </a:cubicBezTo>
                  <a:lnTo>
                    <a:pt x="2810" y="3441"/>
                  </a:lnTo>
                  <a:close/>
                  <a:moveTo>
                    <a:pt x="1893" y="0"/>
                  </a:moveTo>
                  <a:cubicBezTo>
                    <a:pt x="1322" y="0"/>
                    <a:pt x="869" y="465"/>
                    <a:pt x="869" y="1024"/>
                  </a:cubicBezTo>
                  <a:lnTo>
                    <a:pt x="869" y="1048"/>
                  </a:lnTo>
                  <a:cubicBezTo>
                    <a:pt x="869" y="1179"/>
                    <a:pt x="893" y="1310"/>
                    <a:pt x="953" y="1429"/>
                  </a:cubicBezTo>
                  <a:lnTo>
                    <a:pt x="1048" y="1596"/>
                  </a:lnTo>
                  <a:lnTo>
                    <a:pt x="1048" y="1870"/>
                  </a:lnTo>
                  <a:cubicBezTo>
                    <a:pt x="1048" y="2286"/>
                    <a:pt x="1250" y="2655"/>
                    <a:pt x="1560" y="2882"/>
                  </a:cubicBezTo>
                  <a:lnTo>
                    <a:pt x="1560" y="3025"/>
                  </a:lnTo>
                  <a:cubicBezTo>
                    <a:pt x="1560" y="3096"/>
                    <a:pt x="1500" y="3179"/>
                    <a:pt x="1429" y="3203"/>
                  </a:cubicBezTo>
                  <a:lnTo>
                    <a:pt x="845" y="3370"/>
                  </a:lnTo>
                  <a:cubicBezTo>
                    <a:pt x="572" y="3453"/>
                    <a:pt x="357" y="3727"/>
                    <a:pt x="357" y="4025"/>
                  </a:cubicBezTo>
                  <a:lnTo>
                    <a:pt x="357" y="4906"/>
                  </a:lnTo>
                  <a:cubicBezTo>
                    <a:pt x="333" y="4882"/>
                    <a:pt x="310" y="4858"/>
                    <a:pt x="286" y="4846"/>
                  </a:cubicBezTo>
                  <a:cubicBezTo>
                    <a:pt x="255" y="4820"/>
                    <a:pt x="220" y="4808"/>
                    <a:pt x="185" y="4808"/>
                  </a:cubicBezTo>
                  <a:cubicBezTo>
                    <a:pt x="139" y="4808"/>
                    <a:pt x="93" y="4829"/>
                    <a:pt x="60" y="4870"/>
                  </a:cubicBezTo>
                  <a:cubicBezTo>
                    <a:pt x="0" y="4941"/>
                    <a:pt x="12" y="5037"/>
                    <a:pt x="95" y="5096"/>
                  </a:cubicBezTo>
                  <a:cubicBezTo>
                    <a:pt x="703" y="5584"/>
                    <a:pt x="1465" y="5858"/>
                    <a:pt x="2250" y="5858"/>
                  </a:cubicBezTo>
                  <a:lnTo>
                    <a:pt x="2417" y="5858"/>
                  </a:lnTo>
                  <a:cubicBezTo>
                    <a:pt x="3262" y="5811"/>
                    <a:pt x="4060" y="5453"/>
                    <a:pt x="4679" y="4858"/>
                  </a:cubicBezTo>
                  <a:cubicBezTo>
                    <a:pt x="5286" y="4251"/>
                    <a:pt x="5632" y="3453"/>
                    <a:pt x="5667" y="2596"/>
                  </a:cubicBezTo>
                  <a:cubicBezTo>
                    <a:pt x="5727" y="1727"/>
                    <a:pt x="5465" y="905"/>
                    <a:pt x="4929" y="262"/>
                  </a:cubicBezTo>
                  <a:cubicBezTo>
                    <a:pt x="4895" y="215"/>
                    <a:pt x="4846" y="194"/>
                    <a:pt x="4799" y="194"/>
                  </a:cubicBezTo>
                  <a:cubicBezTo>
                    <a:pt x="4763" y="194"/>
                    <a:pt x="4729" y="206"/>
                    <a:pt x="4703" y="227"/>
                  </a:cubicBezTo>
                  <a:cubicBezTo>
                    <a:pt x="4632" y="286"/>
                    <a:pt x="4632" y="393"/>
                    <a:pt x="4679" y="453"/>
                  </a:cubicBezTo>
                  <a:cubicBezTo>
                    <a:pt x="5155" y="1048"/>
                    <a:pt x="5405" y="1786"/>
                    <a:pt x="5358" y="2560"/>
                  </a:cubicBezTo>
                  <a:cubicBezTo>
                    <a:pt x="5310" y="3334"/>
                    <a:pt x="5001" y="4072"/>
                    <a:pt x="4453" y="4608"/>
                  </a:cubicBezTo>
                  <a:cubicBezTo>
                    <a:pt x="4346" y="4703"/>
                    <a:pt x="4239" y="4799"/>
                    <a:pt x="4143" y="4882"/>
                  </a:cubicBezTo>
                  <a:lnTo>
                    <a:pt x="4143" y="4013"/>
                  </a:lnTo>
                  <a:cubicBezTo>
                    <a:pt x="4143" y="3715"/>
                    <a:pt x="3929" y="3441"/>
                    <a:pt x="3643" y="3358"/>
                  </a:cubicBezTo>
                  <a:lnTo>
                    <a:pt x="3072" y="3191"/>
                  </a:lnTo>
                  <a:cubicBezTo>
                    <a:pt x="2989" y="3156"/>
                    <a:pt x="2929" y="3096"/>
                    <a:pt x="2929" y="3013"/>
                  </a:cubicBezTo>
                  <a:lnTo>
                    <a:pt x="2929" y="2882"/>
                  </a:lnTo>
                  <a:cubicBezTo>
                    <a:pt x="2989" y="2834"/>
                    <a:pt x="3036" y="2798"/>
                    <a:pt x="3084" y="2763"/>
                  </a:cubicBezTo>
                  <a:cubicBezTo>
                    <a:pt x="3322" y="2536"/>
                    <a:pt x="3441" y="2227"/>
                    <a:pt x="3441" y="1893"/>
                  </a:cubicBezTo>
                  <a:lnTo>
                    <a:pt x="3441" y="1596"/>
                  </a:lnTo>
                  <a:lnTo>
                    <a:pt x="3500" y="1465"/>
                  </a:lnTo>
                  <a:cubicBezTo>
                    <a:pt x="3572" y="1334"/>
                    <a:pt x="3596" y="1167"/>
                    <a:pt x="3596" y="1000"/>
                  </a:cubicBezTo>
                  <a:lnTo>
                    <a:pt x="3596" y="167"/>
                  </a:lnTo>
                  <a:cubicBezTo>
                    <a:pt x="3596" y="72"/>
                    <a:pt x="3524" y="0"/>
                    <a:pt x="3441" y="0"/>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620" name="Google Shape;620;g3de98f0e8eb_0_3515"/>
            <p:cNvSpPr/>
            <p:nvPr/>
          </p:nvSpPr>
          <p:spPr>
            <a:xfrm>
              <a:off x="1461721" y="1634026"/>
              <a:ext cx="43986" cy="15564"/>
            </a:xfrm>
            <a:custGeom>
              <a:rect b="b" l="l" r="r" t="t"/>
              <a:pathLst>
                <a:path extrusionOk="0" h="489" w="1382">
                  <a:moveTo>
                    <a:pt x="155" y="1"/>
                  </a:moveTo>
                  <a:cubicBezTo>
                    <a:pt x="72" y="1"/>
                    <a:pt x="1" y="72"/>
                    <a:pt x="1" y="167"/>
                  </a:cubicBezTo>
                  <a:cubicBezTo>
                    <a:pt x="1" y="251"/>
                    <a:pt x="72" y="322"/>
                    <a:pt x="155" y="322"/>
                  </a:cubicBezTo>
                  <a:cubicBezTo>
                    <a:pt x="334" y="322"/>
                    <a:pt x="858" y="358"/>
                    <a:pt x="1132" y="477"/>
                  </a:cubicBezTo>
                  <a:cubicBezTo>
                    <a:pt x="1155" y="489"/>
                    <a:pt x="1167" y="489"/>
                    <a:pt x="1203" y="489"/>
                  </a:cubicBezTo>
                  <a:cubicBezTo>
                    <a:pt x="1263" y="489"/>
                    <a:pt x="1322" y="465"/>
                    <a:pt x="1346" y="405"/>
                  </a:cubicBezTo>
                  <a:cubicBezTo>
                    <a:pt x="1382" y="322"/>
                    <a:pt x="1346" y="239"/>
                    <a:pt x="1263" y="191"/>
                  </a:cubicBezTo>
                  <a:cubicBezTo>
                    <a:pt x="894" y="1"/>
                    <a:pt x="191" y="1"/>
                    <a:pt x="155" y="1"/>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grpSp>
      <p:sp>
        <p:nvSpPr>
          <p:cNvPr id="621" name="Google Shape;621;g3de98f0e8eb_0_3515"/>
          <p:cNvSpPr/>
          <p:nvPr/>
        </p:nvSpPr>
        <p:spPr>
          <a:xfrm>
            <a:off x="7099288" y="2079176"/>
            <a:ext cx="794520" cy="794703"/>
          </a:xfrm>
          <a:custGeom>
            <a:rect b="b" l="l" r="r" t="t"/>
            <a:pathLst>
              <a:path extrusionOk="0" h="10181" w="9943">
                <a:moveTo>
                  <a:pt x="7883" y="536"/>
                </a:moveTo>
                <a:lnTo>
                  <a:pt x="9264" y="1918"/>
                </a:lnTo>
                <a:lnTo>
                  <a:pt x="7883" y="1918"/>
                </a:lnTo>
                <a:lnTo>
                  <a:pt x="7883" y="536"/>
                </a:lnTo>
                <a:close/>
                <a:moveTo>
                  <a:pt x="6442" y="1537"/>
                </a:moveTo>
                <a:lnTo>
                  <a:pt x="7823" y="2918"/>
                </a:lnTo>
                <a:lnTo>
                  <a:pt x="6442" y="2918"/>
                </a:lnTo>
                <a:lnTo>
                  <a:pt x="6442" y="1537"/>
                </a:lnTo>
                <a:close/>
                <a:moveTo>
                  <a:pt x="2954" y="5323"/>
                </a:moveTo>
                <a:cubicBezTo>
                  <a:pt x="3489" y="5323"/>
                  <a:pt x="3918" y="5799"/>
                  <a:pt x="3918" y="6394"/>
                </a:cubicBezTo>
                <a:lnTo>
                  <a:pt x="3930" y="6478"/>
                </a:lnTo>
                <a:cubicBezTo>
                  <a:pt x="3906" y="6478"/>
                  <a:pt x="3906" y="6478"/>
                  <a:pt x="3894" y="6490"/>
                </a:cubicBezTo>
                <a:cubicBezTo>
                  <a:pt x="3585" y="6418"/>
                  <a:pt x="3489" y="5966"/>
                  <a:pt x="3489" y="5966"/>
                </a:cubicBezTo>
                <a:cubicBezTo>
                  <a:pt x="3477" y="5906"/>
                  <a:pt x="3430" y="5847"/>
                  <a:pt x="3358" y="5835"/>
                </a:cubicBezTo>
                <a:cubicBezTo>
                  <a:pt x="3348" y="5833"/>
                  <a:pt x="3338" y="5832"/>
                  <a:pt x="3328" y="5832"/>
                </a:cubicBezTo>
                <a:cubicBezTo>
                  <a:pt x="3276" y="5832"/>
                  <a:pt x="3221" y="5857"/>
                  <a:pt x="3192" y="5906"/>
                </a:cubicBezTo>
                <a:cubicBezTo>
                  <a:pt x="2823" y="6478"/>
                  <a:pt x="1989" y="6490"/>
                  <a:pt x="1977" y="6490"/>
                </a:cubicBezTo>
                <a:lnTo>
                  <a:pt x="1930" y="6490"/>
                </a:lnTo>
                <a:cubicBezTo>
                  <a:pt x="1918" y="6490"/>
                  <a:pt x="1894" y="6490"/>
                  <a:pt x="1894" y="6478"/>
                </a:cubicBezTo>
                <a:lnTo>
                  <a:pt x="1894" y="6394"/>
                </a:lnTo>
                <a:cubicBezTo>
                  <a:pt x="1894" y="5799"/>
                  <a:pt x="2334" y="5323"/>
                  <a:pt x="2870" y="5323"/>
                </a:cubicBezTo>
                <a:close/>
                <a:moveTo>
                  <a:pt x="1668" y="6906"/>
                </a:moveTo>
                <a:cubicBezTo>
                  <a:pt x="1680" y="6906"/>
                  <a:pt x="1692" y="6918"/>
                  <a:pt x="1703" y="6918"/>
                </a:cubicBezTo>
                <a:lnTo>
                  <a:pt x="1703" y="7097"/>
                </a:lnTo>
                <a:cubicBezTo>
                  <a:pt x="1727" y="7132"/>
                  <a:pt x="1727" y="7192"/>
                  <a:pt x="1727" y="7228"/>
                </a:cubicBezTo>
                <a:cubicBezTo>
                  <a:pt x="1644" y="7216"/>
                  <a:pt x="1584" y="7144"/>
                  <a:pt x="1584" y="7049"/>
                </a:cubicBezTo>
                <a:cubicBezTo>
                  <a:pt x="1584" y="6990"/>
                  <a:pt x="1620" y="6930"/>
                  <a:pt x="1668" y="6906"/>
                </a:cubicBezTo>
                <a:close/>
                <a:moveTo>
                  <a:pt x="4168" y="6894"/>
                </a:moveTo>
                <a:cubicBezTo>
                  <a:pt x="4204" y="6918"/>
                  <a:pt x="4239" y="6978"/>
                  <a:pt x="4239" y="7037"/>
                </a:cubicBezTo>
                <a:cubicBezTo>
                  <a:pt x="4228" y="7144"/>
                  <a:pt x="4180" y="7216"/>
                  <a:pt x="4109" y="7228"/>
                </a:cubicBezTo>
                <a:cubicBezTo>
                  <a:pt x="4109" y="7192"/>
                  <a:pt x="4120" y="7132"/>
                  <a:pt x="4120" y="7085"/>
                </a:cubicBezTo>
                <a:lnTo>
                  <a:pt x="4120" y="6906"/>
                </a:lnTo>
                <a:cubicBezTo>
                  <a:pt x="4132" y="6906"/>
                  <a:pt x="4144" y="6906"/>
                  <a:pt x="4168" y="6894"/>
                </a:cubicBezTo>
                <a:close/>
                <a:moveTo>
                  <a:pt x="3251" y="6311"/>
                </a:moveTo>
                <a:cubicBezTo>
                  <a:pt x="3347" y="6490"/>
                  <a:pt x="3513" y="6716"/>
                  <a:pt x="3775" y="6787"/>
                </a:cubicBezTo>
                <a:lnTo>
                  <a:pt x="3775" y="7085"/>
                </a:lnTo>
                <a:cubicBezTo>
                  <a:pt x="3775" y="7561"/>
                  <a:pt x="3430" y="7942"/>
                  <a:pt x="3001" y="7942"/>
                </a:cubicBezTo>
                <a:lnTo>
                  <a:pt x="2787" y="7942"/>
                </a:lnTo>
                <a:cubicBezTo>
                  <a:pt x="2358" y="7942"/>
                  <a:pt x="2013" y="7561"/>
                  <a:pt x="2013" y="7085"/>
                </a:cubicBezTo>
                <a:lnTo>
                  <a:pt x="2013" y="6799"/>
                </a:lnTo>
                <a:lnTo>
                  <a:pt x="2037" y="6799"/>
                </a:lnTo>
                <a:cubicBezTo>
                  <a:pt x="2227" y="6787"/>
                  <a:pt x="2835" y="6728"/>
                  <a:pt x="3251" y="6311"/>
                </a:cubicBezTo>
                <a:close/>
                <a:moveTo>
                  <a:pt x="3013" y="8240"/>
                </a:moveTo>
                <a:cubicBezTo>
                  <a:pt x="3061" y="8264"/>
                  <a:pt x="3108" y="8264"/>
                  <a:pt x="3156" y="8264"/>
                </a:cubicBezTo>
                <a:lnTo>
                  <a:pt x="3156" y="8418"/>
                </a:lnTo>
                <a:lnTo>
                  <a:pt x="2918" y="8656"/>
                </a:lnTo>
                <a:lnTo>
                  <a:pt x="2692" y="8442"/>
                </a:lnTo>
                <a:lnTo>
                  <a:pt x="2692" y="8240"/>
                </a:lnTo>
                <a:close/>
                <a:moveTo>
                  <a:pt x="7597" y="334"/>
                </a:moveTo>
                <a:lnTo>
                  <a:pt x="7597" y="2108"/>
                </a:lnTo>
                <a:cubicBezTo>
                  <a:pt x="7597" y="2203"/>
                  <a:pt x="7680" y="2275"/>
                  <a:pt x="7764" y="2275"/>
                </a:cubicBezTo>
                <a:lnTo>
                  <a:pt x="9538" y="2275"/>
                </a:lnTo>
                <a:lnTo>
                  <a:pt x="9538" y="8871"/>
                </a:lnTo>
                <a:lnTo>
                  <a:pt x="8359" y="8871"/>
                </a:lnTo>
                <a:lnTo>
                  <a:pt x="8359" y="3084"/>
                </a:lnTo>
                <a:lnTo>
                  <a:pt x="8359" y="3061"/>
                </a:lnTo>
                <a:lnTo>
                  <a:pt x="8359" y="3049"/>
                </a:lnTo>
                <a:cubicBezTo>
                  <a:pt x="8359" y="3049"/>
                  <a:pt x="8359" y="3037"/>
                  <a:pt x="8347" y="3037"/>
                </a:cubicBezTo>
                <a:cubicBezTo>
                  <a:pt x="8347" y="3037"/>
                  <a:pt x="8347" y="3013"/>
                  <a:pt x="8335" y="3013"/>
                </a:cubicBezTo>
                <a:lnTo>
                  <a:pt x="8311" y="3001"/>
                </a:lnTo>
                <a:lnTo>
                  <a:pt x="6383" y="1072"/>
                </a:lnTo>
                <a:lnTo>
                  <a:pt x="6371" y="1048"/>
                </a:lnTo>
                <a:lnTo>
                  <a:pt x="6347" y="1036"/>
                </a:lnTo>
                <a:cubicBezTo>
                  <a:pt x="6347" y="1036"/>
                  <a:pt x="6335" y="1036"/>
                  <a:pt x="6335" y="1025"/>
                </a:cubicBezTo>
                <a:lnTo>
                  <a:pt x="3882" y="1025"/>
                </a:lnTo>
                <a:lnTo>
                  <a:pt x="3882" y="334"/>
                </a:lnTo>
                <a:close/>
                <a:moveTo>
                  <a:pt x="6085" y="1334"/>
                </a:moveTo>
                <a:lnTo>
                  <a:pt x="6085" y="3108"/>
                </a:lnTo>
                <a:cubicBezTo>
                  <a:pt x="6085" y="3192"/>
                  <a:pt x="6156" y="3275"/>
                  <a:pt x="6240" y="3275"/>
                </a:cubicBezTo>
                <a:lnTo>
                  <a:pt x="8014" y="3275"/>
                </a:lnTo>
                <a:lnTo>
                  <a:pt x="8049" y="9883"/>
                </a:lnTo>
                <a:lnTo>
                  <a:pt x="4311" y="9883"/>
                </a:lnTo>
                <a:cubicBezTo>
                  <a:pt x="5192" y="9407"/>
                  <a:pt x="5811" y="8502"/>
                  <a:pt x="5871" y="7430"/>
                </a:cubicBezTo>
                <a:lnTo>
                  <a:pt x="5871" y="7406"/>
                </a:lnTo>
                <a:lnTo>
                  <a:pt x="5871" y="7347"/>
                </a:lnTo>
                <a:lnTo>
                  <a:pt x="5871" y="7323"/>
                </a:lnTo>
                <a:lnTo>
                  <a:pt x="5871" y="7311"/>
                </a:lnTo>
                <a:lnTo>
                  <a:pt x="5871" y="7263"/>
                </a:lnTo>
                <a:lnTo>
                  <a:pt x="5871" y="7228"/>
                </a:lnTo>
                <a:lnTo>
                  <a:pt x="5871" y="7216"/>
                </a:lnTo>
                <a:lnTo>
                  <a:pt x="5871" y="7168"/>
                </a:lnTo>
                <a:lnTo>
                  <a:pt x="5871" y="7144"/>
                </a:lnTo>
                <a:lnTo>
                  <a:pt x="5871" y="7121"/>
                </a:lnTo>
                <a:lnTo>
                  <a:pt x="5871" y="7085"/>
                </a:lnTo>
                <a:lnTo>
                  <a:pt x="5871" y="7049"/>
                </a:lnTo>
                <a:lnTo>
                  <a:pt x="5871" y="7002"/>
                </a:lnTo>
                <a:lnTo>
                  <a:pt x="5871" y="6978"/>
                </a:lnTo>
                <a:lnTo>
                  <a:pt x="5871" y="6930"/>
                </a:lnTo>
                <a:lnTo>
                  <a:pt x="5871" y="6906"/>
                </a:lnTo>
                <a:lnTo>
                  <a:pt x="5871" y="6859"/>
                </a:lnTo>
                <a:lnTo>
                  <a:pt x="5871" y="6847"/>
                </a:lnTo>
                <a:lnTo>
                  <a:pt x="5871" y="6823"/>
                </a:lnTo>
                <a:lnTo>
                  <a:pt x="5871" y="6787"/>
                </a:lnTo>
                <a:lnTo>
                  <a:pt x="5871" y="6751"/>
                </a:lnTo>
                <a:cubicBezTo>
                  <a:pt x="5871" y="6728"/>
                  <a:pt x="5859" y="6704"/>
                  <a:pt x="5859" y="6680"/>
                </a:cubicBezTo>
                <a:cubicBezTo>
                  <a:pt x="5859" y="6644"/>
                  <a:pt x="5847" y="6632"/>
                  <a:pt x="5847" y="6609"/>
                </a:cubicBezTo>
                <a:lnTo>
                  <a:pt x="5847" y="6573"/>
                </a:lnTo>
                <a:cubicBezTo>
                  <a:pt x="5847" y="6561"/>
                  <a:pt x="5835" y="6549"/>
                  <a:pt x="5835" y="6525"/>
                </a:cubicBezTo>
                <a:lnTo>
                  <a:pt x="5835" y="6513"/>
                </a:lnTo>
                <a:lnTo>
                  <a:pt x="5835" y="6501"/>
                </a:lnTo>
                <a:cubicBezTo>
                  <a:pt x="5835" y="6490"/>
                  <a:pt x="5811" y="6466"/>
                  <a:pt x="5811" y="6454"/>
                </a:cubicBezTo>
                <a:cubicBezTo>
                  <a:pt x="5811" y="6442"/>
                  <a:pt x="5811" y="6442"/>
                  <a:pt x="5799" y="6430"/>
                </a:cubicBezTo>
                <a:cubicBezTo>
                  <a:pt x="5799" y="6406"/>
                  <a:pt x="5787" y="6394"/>
                  <a:pt x="5787" y="6382"/>
                </a:cubicBezTo>
                <a:lnTo>
                  <a:pt x="5775" y="6347"/>
                </a:lnTo>
                <a:cubicBezTo>
                  <a:pt x="5775" y="6335"/>
                  <a:pt x="5752" y="6323"/>
                  <a:pt x="5752" y="6311"/>
                </a:cubicBezTo>
                <a:cubicBezTo>
                  <a:pt x="5752" y="6287"/>
                  <a:pt x="5752" y="6287"/>
                  <a:pt x="5740" y="6275"/>
                </a:cubicBezTo>
                <a:cubicBezTo>
                  <a:pt x="5740" y="6263"/>
                  <a:pt x="5728" y="6251"/>
                  <a:pt x="5728" y="6228"/>
                </a:cubicBezTo>
                <a:lnTo>
                  <a:pt x="5716" y="6204"/>
                </a:lnTo>
                <a:cubicBezTo>
                  <a:pt x="5716" y="6192"/>
                  <a:pt x="5692" y="6168"/>
                  <a:pt x="5692" y="6156"/>
                </a:cubicBezTo>
                <a:lnTo>
                  <a:pt x="5692" y="6144"/>
                </a:lnTo>
                <a:cubicBezTo>
                  <a:pt x="5656" y="6037"/>
                  <a:pt x="5597" y="5930"/>
                  <a:pt x="5549" y="5835"/>
                </a:cubicBezTo>
                <a:cubicBezTo>
                  <a:pt x="5518" y="5780"/>
                  <a:pt x="5461" y="5751"/>
                  <a:pt x="5405" y="5751"/>
                </a:cubicBezTo>
                <a:cubicBezTo>
                  <a:pt x="5376" y="5751"/>
                  <a:pt x="5347" y="5759"/>
                  <a:pt x="5323" y="5775"/>
                </a:cubicBezTo>
                <a:cubicBezTo>
                  <a:pt x="5252" y="5811"/>
                  <a:pt x="5216" y="5918"/>
                  <a:pt x="5263" y="5989"/>
                </a:cubicBezTo>
                <a:cubicBezTo>
                  <a:pt x="5311" y="6085"/>
                  <a:pt x="5371" y="6192"/>
                  <a:pt x="5394" y="6275"/>
                </a:cubicBezTo>
                <a:lnTo>
                  <a:pt x="5394" y="6287"/>
                </a:lnTo>
                <a:cubicBezTo>
                  <a:pt x="5394" y="6311"/>
                  <a:pt x="5418" y="6323"/>
                  <a:pt x="5418" y="6335"/>
                </a:cubicBezTo>
                <a:lnTo>
                  <a:pt x="5430" y="6370"/>
                </a:lnTo>
                <a:cubicBezTo>
                  <a:pt x="5430" y="6382"/>
                  <a:pt x="5442" y="6394"/>
                  <a:pt x="5442" y="6406"/>
                </a:cubicBezTo>
                <a:cubicBezTo>
                  <a:pt x="5442" y="6430"/>
                  <a:pt x="5442" y="6430"/>
                  <a:pt x="5454" y="6442"/>
                </a:cubicBezTo>
                <a:cubicBezTo>
                  <a:pt x="5454" y="6454"/>
                  <a:pt x="5478" y="6466"/>
                  <a:pt x="5478" y="6490"/>
                </a:cubicBezTo>
                <a:lnTo>
                  <a:pt x="5490" y="6513"/>
                </a:lnTo>
                <a:cubicBezTo>
                  <a:pt x="5490" y="6525"/>
                  <a:pt x="5502" y="6549"/>
                  <a:pt x="5502" y="6561"/>
                </a:cubicBezTo>
                <a:lnTo>
                  <a:pt x="5502" y="6585"/>
                </a:lnTo>
                <a:cubicBezTo>
                  <a:pt x="5502" y="6609"/>
                  <a:pt x="5513" y="6621"/>
                  <a:pt x="5513" y="6632"/>
                </a:cubicBezTo>
                <a:lnTo>
                  <a:pt x="5513" y="6668"/>
                </a:lnTo>
                <a:cubicBezTo>
                  <a:pt x="5513" y="6680"/>
                  <a:pt x="5513" y="6692"/>
                  <a:pt x="5537" y="6704"/>
                </a:cubicBezTo>
                <a:lnTo>
                  <a:pt x="5537" y="6740"/>
                </a:lnTo>
                <a:cubicBezTo>
                  <a:pt x="5537" y="6751"/>
                  <a:pt x="5549" y="6787"/>
                  <a:pt x="5549" y="6799"/>
                </a:cubicBezTo>
                <a:cubicBezTo>
                  <a:pt x="5549" y="6811"/>
                  <a:pt x="5561" y="6847"/>
                  <a:pt x="5561" y="6859"/>
                </a:cubicBezTo>
                <a:lnTo>
                  <a:pt x="5561" y="6882"/>
                </a:lnTo>
                <a:lnTo>
                  <a:pt x="5561" y="6930"/>
                </a:lnTo>
                <a:lnTo>
                  <a:pt x="5561" y="6942"/>
                </a:lnTo>
                <a:lnTo>
                  <a:pt x="5561" y="6966"/>
                </a:lnTo>
                <a:lnTo>
                  <a:pt x="5561" y="7002"/>
                </a:lnTo>
                <a:lnTo>
                  <a:pt x="5561" y="7037"/>
                </a:lnTo>
                <a:lnTo>
                  <a:pt x="5561" y="7085"/>
                </a:lnTo>
                <a:lnTo>
                  <a:pt x="5561" y="7109"/>
                </a:lnTo>
                <a:lnTo>
                  <a:pt x="5561" y="7156"/>
                </a:lnTo>
                <a:lnTo>
                  <a:pt x="5561" y="7180"/>
                </a:lnTo>
                <a:lnTo>
                  <a:pt x="5561" y="7216"/>
                </a:lnTo>
                <a:lnTo>
                  <a:pt x="5561" y="7240"/>
                </a:lnTo>
                <a:lnTo>
                  <a:pt x="5561" y="7287"/>
                </a:lnTo>
                <a:lnTo>
                  <a:pt x="5561" y="7299"/>
                </a:lnTo>
                <a:lnTo>
                  <a:pt x="5561" y="7335"/>
                </a:lnTo>
                <a:lnTo>
                  <a:pt x="5561" y="7359"/>
                </a:lnTo>
                <a:lnTo>
                  <a:pt x="5561" y="7383"/>
                </a:lnTo>
                <a:lnTo>
                  <a:pt x="5561" y="7394"/>
                </a:lnTo>
                <a:lnTo>
                  <a:pt x="5561" y="7454"/>
                </a:lnTo>
                <a:lnTo>
                  <a:pt x="5561" y="7466"/>
                </a:lnTo>
                <a:cubicBezTo>
                  <a:pt x="5537" y="8133"/>
                  <a:pt x="5252" y="8728"/>
                  <a:pt x="4823" y="9180"/>
                </a:cubicBezTo>
                <a:cubicBezTo>
                  <a:pt x="4644" y="8835"/>
                  <a:pt x="4323" y="8704"/>
                  <a:pt x="4287" y="8692"/>
                </a:cubicBezTo>
                <a:lnTo>
                  <a:pt x="3513" y="8371"/>
                </a:lnTo>
                <a:lnTo>
                  <a:pt x="3513" y="8228"/>
                </a:lnTo>
                <a:cubicBezTo>
                  <a:pt x="3751" y="8109"/>
                  <a:pt x="3942" y="7894"/>
                  <a:pt x="4049" y="7633"/>
                </a:cubicBezTo>
                <a:lnTo>
                  <a:pt x="4085" y="7633"/>
                </a:lnTo>
                <a:cubicBezTo>
                  <a:pt x="4359" y="7633"/>
                  <a:pt x="4585" y="7406"/>
                  <a:pt x="4585" y="7109"/>
                </a:cubicBezTo>
                <a:cubicBezTo>
                  <a:pt x="4585" y="6906"/>
                  <a:pt x="4466" y="6704"/>
                  <a:pt x="4287" y="6632"/>
                </a:cubicBezTo>
                <a:lnTo>
                  <a:pt x="4287" y="6454"/>
                </a:lnTo>
                <a:cubicBezTo>
                  <a:pt x="4287" y="5680"/>
                  <a:pt x="3704" y="5061"/>
                  <a:pt x="2989" y="5061"/>
                </a:cubicBezTo>
                <a:lnTo>
                  <a:pt x="2894" y="5061"/>
                </a:lnTo>
                <a:cubicBezTo>
                  <a:pt x="2180" y="5061"/>
                  <a:pt x="1608" y="5680"/>
                  <a:pt x="1608" y="6454"/>
                </a:cubicBezTo>
                <a:lnTo>
                  <a:pt x="1608" y="6632"/>
                </a:lnTo>
                <a:cubicBezTo>
                  <a:pt x="1430" y="6704"/>
                  <a:pt x="1311" y="6906"/>
                  <a:pt x="1311" y="7109"/>
                </a:cubicBezTo>
                <a:cubicBezTo>
                  <a:pt x="1311" y="7394"/>
                  <a:pt x="1525" y="7633"/>
                  <a:pt x="1799" y="7633"/>
                </a:cubicBezTo>
                <a:cubicBezTo>
                  <a:pt x="1811" y="7633"/>
                  <a:pt x="1823" y="7633"/>
                  <a:pt x="1846" y="7621"/>
                </a:cubicBezTo>
                <a:cubicBezTo>
                  <a:pt x="1942" y="7883"/>
                  <a:pt x="2156" y="8109"/>
                  <a:pt x="2406" y="8228"/>
                </a:cubicBezTo>
                <a:lnTo>
                  <a:pt x="2406" y="8371"/>
                </a:lnTo>
                <a:lnTo>
                  <a:pt x="1620" y="8692"/>
                </a:lnTo>
                <a:cubicBezTo>
                  <a:pt x="1572" y="8704"/>
                  <a:pt x="1251" y="8835"/>
                  <a:pt x="1084" y="9180"/>
                </a:cubicBezTo>
                <a:cubicBezTo>
                  <a:pt x="596" y="8668"/>
                  <a:pt x="299" y="7978"/>
                  <a:pt x="334" y="7216"/>
                </a:cubicBezTo>
                <a:lnTo>
                  <a:pt x="334" y="7204"/>
                </a:lnTo>
                <a:lnTo>
                  <a:pt x="334" y="7156"/>
                </a:lnTo>
                <a:lnTo>
                  <a:pt x="334" y="7144"/>
                </a:lnTo>
                <a:lnTo>
                  <a:pt x="334" y="7121"/>
                </a:lnTo>
                <a:lnTo>
                  <a:pt x="334" y="7097"/>
                </a:lnTo>
                <a:lnTo>
                  <a:pt x="334" y="7085"/>
                </a:lnTo>
                <a:lnTo>
                  <a:pt x="334" y="7061"/>
                </a:lnTo>
                <a:lnTo>
                  <a:pt x="334" y="7025"/>
                </a:lnTo>
                <a:lnTo>
                  <a:pt x="334" y="7002"/>
                </a:lnTo>
                <a:lnTo>
                  <a:pt x="334" y="6990"/>
                </a:lnTo>
                <a:lnTo>
                  <a:pt x="334" y="6942"/>
                </a:lnTo>
                <a:lnTo>
                  <a:pt x="334" y="6918"/>
                </a:lnTo>
                <a:lnTo>
                  <a:pt x="334" y="6871"/>
                </a:lnTo>
                <a:lnTo>
                  <a:pt x="334" y="6847"/>
                </a:lnTo>
                <a:cubicBezTo>
                  <a:pt x="334" y="6823"/>
                  <a:pt x="334" y="6811"/>
                  <a:pt x="358" y="6799"/>
                </a:cubicBezTo>
                <a:lnTo>
                  <a:pt x="358" y="6763"/>
                </a:lnTo>
                <a:cubicBezTo>
                  <a:pt x="358" y="6751"/>
                  <a:pt x="358" y="6740"/>
                  <a:pt x="370" y="6740"/>
                </a:cubicBezTo>
                <a:lnTo>
                  <a:pt x="370" y="6728"/>
                </a:lnTo>
                <a:lnTo>
                  <a:pt x="370" y="6704"/>
                </a:lnTo>
                <a:cubicBezTo>
                  <a:pt x="370" y="6692"/>
                  <a:pt x="370" y="6680"/>
                  <a:pt x="382" y="6668"/>
                </a:cubicBezTo>
                <a:lnTo>
                  <a:pt x="382" y="6644"/>
                </a:lnTo>
                <a:lnTo>
                  <a:pt x="382" y="6632"/>
                </a:lnTo>
                <a:cubicBezTo>
                  <a:pt x="382" y="6621"/>
                  <a:pt x="394" y="6585"/>
                  <a:pt x="394" y="6573"/>
                </a:cubicBezTo>
                <a:cubicBezTo>
                  <a:pt x="394" y="6561"/>
                  <a:pt x="406" y="6525"/>
                  <a:pt x="406" y="6513"/>
                </a:cubicBezTo>
                <a:lnTo>
                  <a:pt x="406" y="6501"/>
                </a:lnTo>
                <a:cubicBezTo>
                  <a:pt x="406" y="6490"/>
                  <a:pt x="429" y="6466"/>
                  <a:pt x="429" y="6454"/>
                </a:cubicBezTo>
                <a:cubicBezTo>
                  <a:pt x="429" y="6442"/>
                  <a:pt x="429" y="6442"/>
                  <a:pt x="441" y="6430"/>
                </a:cubicBezTo>
                <a:cubicBezTo>
                  <a:pt x="441" y="6406"/>
                  <a:pt x="453" y="6394"/>
                  <a:pt x="453" y="6382"/>
                </a:cubicBezTo>
                <a:cubicBezTo>
                  <a:pt x="453" y="6370"/>
                  <a:pt x="453" y="6370"/>
                  <a:pt x="465" y="6347"/>
                </a:cubicBezTo>
                <a:cubicBezTo>
                  <a:pt x="465" y="6335"/>
                  <a:pt x="489" y="6323"/>
                  <a:pt x="489" y="6311"/>
                </a:cubicBezTo>
                <a:cubicBezTo>
                  <a:pt x="489" y="6311"/>
                  <a:pt x="489" y="6287"/>
                  <a:pt x="501" y="6275"/>
                </a:cubicBezTo>
                <a:cubicBezTo>
                  <a:pt x="501" y="6263"/>
                  <a:pt x="513" y="6251"/>
                  <a:pt x="513" y="6228"/>
                </a:cubicBezTo>
                <a:cubicBezTo>
                  <a:pt x="513" y="6216"/>
                  <a:pt x="513" y="6216"/>
                  <a:pt x="525" y="6204"/>
                </a:cubicBezTo>
                <a:cubicBezTo>
                  <a:pt x="525" y="6192"/>
                  <a:pt x="549" y="6168"/>
                  <a:pt x="549" y="6156"/>
                </a:cubicBezTo>
                <a:lnTo>
                  <a:pt x="560" y="6144"/>
                </a:lnTo>
                <a:cubicBezTo>
                  <a:pt x="560" y="6132"/>
                  <a:pt x="572" y="6109"/>
                  <a:pt x="572" y="6097"/>
                </a:cubicBezTo>
                <a:lnTo>
                  <a:pt x="572" y="6085"/>
                </a:lnTo>
                <a:cubicBezTo>
                  <a:pt x="691" y="5859"/>
                  <a:pt x="858" y="5656"/>
                  <a:pt x="1037" y="5454"/>
                </a:cubicBezTo>
                <a:lnTo>
                  <a:pt x="1049" y="5442"/>
                </a:lnTo>
                <a:lnTo>
                  <a:pt x="1061" y="5430"/>
                </a:lnTo>
                <a:lnTo>
                  <a:pt x="1084" y="5418"/>
                </a:lnTo>
                <a:lnTo>
                  <a:pt x="1096" y="5394"/>
                </a:lnTo>
                <a:lnTo>
                  <a:pt x="1108" y="5382"/>
                </a:lnTo>
                <a:lnTo>
                  <a:pt x="1120" y="5370"/>
                </a:lnTo>
                <a:lnTo>
                  <a:pt x="1144" y="5358"/>
                </a:lnTo>
                <a:cubicBezTo>
                  <a:pt x="1156" y="5358"/>
                  <a:pt x="1156" y="5335"/>
                  <a:pt x="1168" y="5335"/>
                </a:cubicBezTo>
                <a:lnTo>
                  <a:pt x="1180" y="5323"/>
                </a:lnTo>
                <a:cubicBezTo>
                  <a:pt x="1203" y="5323"/>
                  <a:pt x="1203" y="5311"/>
                  <a:pt x="1215" y="5311"/>
                </a:cubicBezTo>
                <a:cubicBezTo>
                  <a:pt x="1227" y="5311"/>
                  <a:pt x="1227" y="5299"/>
                  <a:pt x="1239" y="5299"/>
                </a:cubicBezTo>
                <a:cubicBezTo>
                  <a:pt x="1263" y="5299"/>
                  <a:pt x="1263" y="5275"/>
                  <a:pt x="1275" y="5275"/>
                </a:cubicBezTo>
                <a:cubicBezTo>
                  <a:pt x="1287" y="5275"/>
                  <a:pt x="1287" y="5263"/>
                  <a:pt x="1299" y="5263"/>
                </a:cubicBezTo>
                <a:cubicBezTo>
                  <a:pt x="1322" y="5263"/>
                  <a:pt x="1322" y="5251"/>
                  <a:pt x="1334" y="5251"/>
                </a:cubicBezTo>
                <a:cubicBezTo>
                  <a:pt x="1346" y="5251"/>
                  <a:pt x="1346" y="5239"/>
                  <a:pt x="1358" y="5239"/>
                </a:cubicBezTo>
                <a:cubicBezTo>
                  <a:pt x="1382" y="5239"/>
                  <a:pt x="1382" y="5216"/>
                  <a:pt x="1394" y="5216"/>
                </a:cubicBezTo>
                <a:cubicBezTo>
                  <a:pt x="1406" y="5216"/>
                  <a:pt x="1406" y="5204"/>
                  <a:pt x="1418" y="5204"/>
                </a:cubicBezTo>
                <a:cubicBezTo>
                  <a:pt x="1442" y="5204"/>
                  <a:pt x="1442" y="5192"/>
                  <a:pt x="1453" y="5192"/>
                </a:cubicBezTo>
                <a:cubicBezTo>
                  <a:pt x="1465" y="5192"/>
                  <a:pt x="1465" y="5180"/>
                  <a:pt x="1477" y="5180"/>
                </a:cubicBezTo>
                <a:cubicBezTo>
                  <a:pt x="1501" y="5180"/>
                  <a:pt x="1501" y="5156"/>
                  <a:pt x="1513" y="5156"/>
                </a:cubicBezTo>
                <a:cubicBezTo>
                  <a:pt x="1525" y="5156"/>
                  <a:pt x="1525" y="5144"/>
                  <a:pt x="1537" y="5144"/>
                </a:cubicBezTo>
                <a:cubicBezTo>
                  <a:pt x="1561" y="5144"/>
                  <a:pt x="1561" y="5132"/>
                  <a:pt x="1572" y="5132"/>
                </a:cubicBezTo>
                <a:cubicBezTo>
                  <a:pt x="1584" y="5132"/>
                  <a:pt x="1584" y="5120"/>
                  <a:pt x="1596" y="5120"/>
                </a:cubicBezTo>
                <a:cubicBezTo>
                  <a:pt x="1620" y="5120"/>
                  <a:pt x="1620" y="5097"/>
                  <a:pt x="1632" y="5097"/>
                </a:cubicBezTo>
                <a:cubicBezTo>
                  <a:pt x="1644" y="5097"/>
                  <a:pt x="1644" y="5085"/>
                  <a:pt x="1656" y="5085"/>
                </a:cubicBezTo>
                <a:cubicBezTo>
                  <a:pt x="1680" y="5085"/>
                  <a:pt x="1680" y="5073"/>
                  <a:pt x="1692" y="5073"/>
                </a:cubicBezTo>
                <a:lnTo>
                  <a:pt x="1703" y="5073"/>
                </a:lnTo>
                <a:cubicBezTo>
                  <a:pt x="1715" y="5073"/>
                  <a:pt x="1715" y="5061"/>
                  <a:pt x="1739" y="5061"/>
                </a:cubicBezTo>
                <a:cubicBezTo>
                  <a:pt x="1739" y="5061"/>
                  <a:pt x="1751" y="5061"/>
                  <a:pt x="1751" y="5037"/>
                </a:cubicBezTo>
                <a:lnTo>
                  <a:pt x="1763" y="5025"/>
                </a:lnTo>
                <a:cubicBezTo>
                  <a:pt x="1763" y="5025"/>
                  <a:pt x="1775" y="5025"/>
                  <a:pt x="1775" y="5013"/>
                </a:cubicBezTo>
                <a:cubicBezTo>
                  <a:pt x="1799" y="5013"/>
                  <a:pt x="1799" y="5013"/>
                  <a:pt x="1811" y="5001"/>
                </a:cubicBezTo>
                <a:lnTo>
                  <a:pt x="1823" y="5001"/>
                </a:lnTo>
                <a:cubicBezTo>
                  <a:pt x="1823" y="5001"/>
                  <a:pt x="1834" y="5001"/>
                  <a:pt x="1834" y="4977"/>
                </a:cubicBezTo>
                <a:cubicBezTo>
                  <a:pt x="1858" y="4977"/>
                  <a:pt x="1858" y="4966"/>
                  <a:pt x="1870" y="4966"/>
                </a:cubicBezTo>
                <a:cubicBezTo>
                  <a:pt x="1882" y="4966"/>
                  <a:pt x="1894" y="4954"/>
                  <a:pt x="1918" y="4954"/>
                </a:cubicBezTo>
                <a:cubicBezTo>
                  <a:pt x="1930" y="4954"/>
                  <a:pt x="1942" y="4942"/>
                  <a:pt x="1953" y="4942"/>
                </a:cubicBezTo>
                <a:lnTo>
                  <a:pt x="1977" y="4942"/>
                </a:lnTo>
                <a:lnTo>
                  <a:pt x="1989" y="4918"/>
                </a:lnTo>
                <a:cubicBezTo>
                  <a:pt x="2001" y="4918"/>
                  <a:pt x="2001" y="4918"/>
                  <a:pt x="2013" y="4906"/>
                </a:cubicBezTo>
                <a:cubicBezTo>
                  <a:pt x="2013" y="4906"/>
                  <a:pt x="2037" y="4906"/>
                  <a:pt x="2037" y="4894"/>
                </a:cubicBezTo>
                <a:lnTo>
                  <a:pt x="2049" y="4894"/>
                </a:lnTo>
                <a:cubicBezTo>
                  <a:pt x="2061" y="4894"/>
                  <a:pt x="2061" y="4894"/>
                  <a:pt x="2073" y="4882"/>
                </a:cubicBezTo>
                <a:lnTo>
                  <a:pt x="2108" y="4882"/>
                </a:lnTo>
                <a:cubicBezTo>
                  <a:pt x="2120" y="4882"/>
                  <a:pt x="2120" y="4882"/>
                  <a:pt x="2132" y="4858"/>
                </a:cubicBezTo>
                <a:lnTo>
                  <a:pt x="2168" y="4846"/>
                </a:lnTo>
                <a:cubicBezTo>
                  <a:pt x="2180" y="4858"/>
                  <a:pt x="2215" y="4858"/>
                  <a:pt x="2227" y="4858"/>
                </a:cubicBezTo>
                <a:cubicBezTo>
                  <a:pt x="2275" y="4858"/>
                  <a:pt x="2311" y="4835"/>
                  <a:pt x="2346" y="4799"/>
                </a:cubicBezTo>
                <a:lnTo>
                  <a:pt x="3442" y="4799"/>
                </a:lnTo>
                <a:cubicBezTo>
                  <a:pt x="3466" y="4799"/>
                  <a:pt x="3477" y="4799"/>
                  <a:pt x="3477" y="4823"/>
                </a:cubicBezTo>
                <a:cubicBezTo>
                  <a:pt x="3489" y="4823"/>
                  <a:pt x="3489" y="4823"/>
                  <a:pt x="3501" y="4835"/>
                </a:cubicBezTo>
                <a:cubicBezTo>
                  <a:pt x="3525" y="4835"/>
                  <a:pt x="3537" y="4835"/>
                  <a:pt x="3537" y="4846"/>
                </a:cubicBezTo>
                <a:cubicBezTo>
                  <a:pt x="3549" y="4846"/>
                  <a:pt x="3549" y="4846"/>
                  <a:pt x="3561" y="4858"/>
                </a:cubicBezTo>
                <a:cubicBezTo>
                  <a:pt x="3585" y="4858"/>
                  <a:pt x="3597" y="4858"/>
                  <a:pt x="3597" y="4882"/>
                </a:cubicBezTo>
                <a:cubicBezTo>
                  <a:pt x="3608" y="4882"/>
                  <a:pt x="3608" y="4882"/>
                  <a:pt x="3620" y="4894"/>
                </a:cubicBezTo>
                <a:cubicBezTo>
                  <a:pt x="3644" y="4894"/>
                  <a:pt x="3644" y="4894"/>
                  <a:pt x="3656" y="4906"/>
                </a:cubicBezTo>
                <a:cubicBezTo>
                  <a:pt x="3668" y="4906"/>
                  <a:pt x="3668" y="4906"/>
                  <a:pt x="3680" y="4918"/>
                </a:cubicBezTo>
                <a:cubicBezTo>
                  <a:pt x="3704" y="4918"/>
                  <a:pt x="3704" y="4942"/>
                  <a:pt x="3716" y="4942"/>
                </a:cubicBezTo>
                <a:cubicBezTo>
                  <a:pt x="3728" y="4942"/>
                  <a:pt x="3728" y="4942"/>
                  <a:pt x="3739" y="4954"/>
                </a:cubicBezTo>
                <a:cubicBezTo>
                  <a:pt x="3763" y="4954"/>
                  <a:pt x="3763" y="4966"/>
                  <a:pt x="3775" y="4966"/>
                </a:cubicBezTo>
                <a:lnTo>
                  <a:pt x="3787" y="4966"/>
                </a:lnTo>
                <a:cubicBezTo>
                  <a:pt x="3787" y="4966"/>
                  <a:pt x="3799" y="4966"/>
                  <a:pt x="3799" y="4977"/>
                </a:cubicBezTo>
                <a:cubicBezTo>
                  <a:pt x="3823" y="4977"/>
                  <a:pt x="3823" y="4977"/>
                  <a:pt x="3835" y="5001"/>
                </a:cubicBezTo>
                <a:lnTo>
                  <a:pt x="3847" y="5013"/>
                </a:lnTo>
                <a:cubicBezTo>
                  <a:pt x="3847" y="5013"/>
                  <a:pt x="3858" y="5013"/>
                  <a:pt x="3858" y="5025"/>
                </a:cubicBezTo>
                <a:cubicBezTo>
                  <a:pt x="3882" y="5025"/>
                  <a:pt x="3882" y="5037"/>
                  <a:pt x="3894" y="5037"/>
                </a:cubicBezTo>
                <a:lnTo>
                  <a:pt x="3906" y="5037"/>
                </a:lnTo>
                <a:cubicBezTo>
                  <a:pt x="3906" y="5037"/>
                  <a:pt x="3918" y="5037"/>
                  <a:pt x="3918" y="5061"/>
                </a:cubicBezTo>
                <a:cubicBezTo>
                  <a:pt x="3942" y="5061"/>
                  <a:pt x="3942" y="5073"/>
                  <a:pt x="3954" y="5073"/>
                </a:cubicBezTo>
                <a:lnTo>
                  <a:pt x="3966" y="5085"/>
                </a:lnTo>
                <a:cubicBezTo>
                  <a:pt x="3966" y="5085"/>
                  <a:pt x="3978" y="5085"/>
                  <a:pt x="3978" y="5097"/>
                </a:cubicBezTo>
                <a:cubicBezTo>
                  <a:pt x="4001" y="5097"/>
                  <a:pt x="4001" y="5120"/>
                  <a:pt x="4013" y="5120"/>
                </a:cubicBezTo>
                <a:lnTo>
                  <a:pt x="4025" y="5132"/>
                </a:lnTo>
                <a:cubicBezTo>
                  <a:pt x="4025" y="5132"/>
                  <a:pt x="4037" y="5132"/>
                  <a:pt x="4037" y="5144"/>
                </a:cubicBezTo>
                <a:cubicBezTo>
                  <a:pt x="4061" y="5144"/>
                  <a:pt x="4073" y="5156"/>
                  <a:pt x="4085" y="5156"/>
                </a:cubicBezTo>
                <a:cubicBezTo>
                  <a:pt x="4097" y="5156"/>
                  <a:pt x="4120" y="5180"/>
                  <a:pt x="4132" y="5180"/>
                </a:cubicBezTo>
                <a:cubicBezTo>
                  <a:pt x="4144" y="5180"/>
                  <a:pt x="4144" y="5192"/>
                  <a:pt x="4156" y="5192"/>
                </a:cubicBezTo>
                <a:lnTo>
                  <a:pt x="4180" y="5204"/>
                </a:lnTo>
                <a:lnTo>
                  <a:pt x="4192" y="5216"/>
                </a:lnTo>
                <a:lnTo>
                  <a:pt x="4204" y="5239"/>
                </a:lnTo>
                <a:lnTo>
                  <a:pt x="4216" y="5251"/>
                </a:lnTo>
                <a:lnTo>
                  <a:pt x="4239" y="5263"/>
                </a:lnTo>
                <a:lnTo>
                  <a:pt x="4251" y="5275"/>
                </a:lnTo>
                <a:cubicBezTo>
                  <a:pt x="4263" y="5275"/>
                  <a:pt x="4263" y="5299"/>
                  <a:pt x="4275" y="5299"/>
                </a:cubicBezTo>
                <a:cubicBezTo>
                  <a:pt x="4299" y="5299"/>
                  <a:pt x="4299" y="5311"/>
                  <a:pt x="4311" y="5311"/>
                </a:cubicBezTo>
                <a:cubicBezTo>
                  <a:pt x="4323" y="5311"/>
                  <a:pt x="4323" y="5323"/>
                  <a:pt x="4335" y="5323"/>
                </a:cubicBezTo>
                <a:lnTo>
                  <a:pt x="4359" y="5323"/>
                </a:lnTo>
                <a:lnTo>
                  <a:pt x="4370" y="5335"/>
                </a:lnTo>
                <a:cubicBezTo>
                  <a:pt x="4382" y="5335"/>
                  <a:pt x="4382" y="5358"/>
                  <a:pt x="4394" y="5358"/>
                </a:cubicBezTo>
                <a:cubicBezTo>
                  <a:pt x="4418" y="5358"/>
                  <a:pt x="4418" y="5370"/>
                  <a:pt x="4430" y="5370"/>
                </a:cubicBezTo>
                <a:cubicBezTo>
                  <a:pt x="4442" y="5370"/>
                  <a:pt x="4442" y="5382"/>
                  <a:pt x="4454" y="5382"/>
                </a:cubicBezTo>
                <a:cubicBezTo>
                  <a:pt x="4478" y="5382"/>
                  <a:pt x="4478" y="5394"/>
                  <a:pt x="4490" y="5394"/>
                </a:cubicBezTo>
                <a:cubicBezTo>
                  <a:pt x="4501" y="5394"/>
                  <a:pt x="4501" y="5418"/>
                  <a:pt x="4513" y="5418"/>
                </a:cubicBezTo>
                <a:cubicBezTo>
                  <a:pt x="4537" y="5418"/>
                  <a:pt x="4537" y="5430"/>
                  <a:pt x="4549" y="5430"/>
                </a:cubicBezTo>
                <a:cubicBezTo>
                  <a:pt x="4561" y="5430"/>
                  <a:pt x="4561" y="5442"/>
                  <a:pt x="4573" y="5442"/>
                </a:cubicBezTo>
                <a:cubicBezTo>
                  <a:pt x="4597" y="5442"/>
                  <a:pt x="4597" y="5454"/>
                  <a:pt x="4609" y="5454"/>
                </a:cubicBezTo>
                <a:cubicBezTo>
                  <a:pt x="4620" y="5454"/>
                  <a:pt x="4620" y="5478"/>
                  <a:pt x="4632" y="5478"/>
                </a:cubicBezTo>
                <a:cubicBezTo>
                  <a:pt x="4656" y="5478"/>
                  <a:pt x="4656" y="5489"/>
                  <a:pt x="4668" y="5489"/>
                </a:cubicBezTo>
                <a:lnTo>
                  <a:pt x="4680" y="5501"/>
                </a:lnTo>
                <a:cubicBezTo>
                  <a:pt x="4692" y="5501"/>
                  <a:pt x="4692" y="5513"/>
                  <a:pt x="4716" y="5513"/>
                </a:cubicBezTo>
                <a:lnTo>
                  <a:pt x="4728" y="5537"/>
                </a:lnTo>
                <a:lnTo>
                  <a:pt x="4751" y="5561"/>
                </a:lnTo>
                <a:lnTo>
                  <a:pt x="4787" y="5597"/>
                </a:lnTo>
                <a:lnTo>
                  <a:pt x="4799" y="5608"/>
                </a:lnTo>
                <a:cubicBezTo>
                  <a:pt x="4832" y="5641"/>
                  <a:pt x="4879" y="5660"/>
                  <a:pt x="4925" y="5660"/>
                </a:cubicBezTo>
                <a:cubicBezTo>
                  <a:pt x="4962" y="5660"/>
                  <a:pt x="4998" y="5647"/>
                  <a:pt x="5025" y="5620"/>
                </a:cubicBezTo>
                <a:cubicBezTo>
                  <a:pt x="5085" y="5561"/>
                  <a:pt x="5097" y="5454"/>
                  <a:pt x="5037" y="5394"/>
                </a:cubicBezTo>
                <a:lnTo>
                  <a:pt x="5025" y="5382"/>
                </a:lnTo>
                <a:lnTo>
                  <a:pt x="4990" y="5358"/>
                </a:lnTo>
                <a:lnTo>
                  <a:pt x="4966" y="5323"/>
                </a:lnTo>
                <a:lnTo>
                  <a:pt x="4954" y="5311"/>
                </a:lnTo>
                <a:lnTo>
                  <a:pt x="4918" y="5275"/>
                </a:lnTo>
                <a:lnTo>
                  <a:pt x="4894" y="5251"/>
                </a:lnTo>
                <a:lnTo>
                  <a:pt x="4859" y="5216"/>
                </a:lnTo>
                <a:lnTo>
                  <a:pt x="4835" y="5192"/>
                </a:lnTo>
                <a:lnTo>
                  <a:pt x="4799" y="5156"/>
                </a:lnTo>
                <a:lnTo>
                  <a:pt x="4775" y="5132"/>
                </a:lnTo>
                <a:lnTo>
                  <a:pt x="4740" y="5097"/>
                </a:lnTo>
                <a:lnTo>
                  <a:pt x="4716" y="5073"/>
                </a:lnTo>
                <a:lnTo>
                  <a:pt x="4680" y="5037"/>
                </a:lnTo>
                <a:lnTo>
                  <a:pt x="4656" y="5013"/>
                </a:lnTo>
                <a:cubicBezTo>
                  <a:pt x="4632" y="5013"/>
                  <a:pt x="4632" y="5001"/>
                  <a:pt x="4620" y="5001"/>
                </a:cubicBezTo>
                <a:cubicBezTo>
                  <a:pt x="4609" y="5001"/>
                  <a:pt x="4609" y="4977"/>
                  <a:pt x="4597" y="4977"/>
                </a:cubicBezTo>
                <a:cubicBezTo>
                  <a:pt x="4573" y="4977"/>
                  <a:pt x="4573" y="4966"/>
                  <a:pt x="4561" y="4966"/>
                </a:cubicBezTo>
                <a:lnTo>
                  <a:pt x="4549" y="4966"/>
                </a:lnTo>
                <a:cubicBezTo>
                  <a:pt x="4537" y="4966"/>
                  <a:pt x="4537" y="4954"/>
                  <a:pt x="4513" y="4954"/>
                </a:cubicBezTo>
                <a:cubicBezTo>
                  <a:pt x="4501" y="4954"/>
                  <a:pt x="4501" y="4942"/>
                  <a:pt x="4490" y="4942"/>
                </a:cubicBezTo>
                <a:cubicBezTo>
                  <a:pt x="4478" y="4942"/>
                  <a:pt x="4478" y="4918"/>
                  <a:pt x="4454" y="4918"/>
                </a:cubicBezTo>
                <a:cubicBezTo>
                  <a:pt x="4442" y="4918"/>
                  <a:pt x="4442" y="4906"/>
                  <a:pt x="4430" y="4906"/>
                </a:cubicBezTo>
                <a:lnTo>
                  <a:pt x="4418" y="4894"/>
                </a:lnTo>
                <a:cubicBezTo>
                  <a:pt x="4394" y="4894"/>
                  <a:pt x="4394" y="4882"/>
                  <a:pt x="4382" y="4882"/>
                </a:cubicBezTo>
                <a:cubicBezTo>
                  <a:pt x="4370" y="4882"/>
                  <a:pt x="4370" y="4858"/>
                  <a:pt x="4359" y="4858"/>
                </a:cubicBezTo>
                <a:lnTo>
                  <a:pt x="4335" y="4846"/>
                </a:lnTo>
                <a:cubicBezTo>
                  <a:pt x="4323" y="4846"/>
                  <a:pt x="4323" y="4835"/>
                  <a:pt x="4311" y="4835"/>
                </a:cubicBezTo>
                <a:cubicBezTo>
                  <a:pt x="4299" y="4835"/>
                  <a:pt x="4299" y="4823"/>
                  <a:pt x="4275" y="4823"/>
                </a:cubicBezTo>
                <a:cubicBezTo>
                  <a:pt x="4263" y="4799"/>
                  <a:pt x="4251" y="4799"/>
                  <a:pt x="4239" y="4787"/>
                </a:cubicBezTo>
                <a:cubicBezTo>
                  <a:pt x="4216" y="4775"/>
                  <a:pt x="4204" y="4775"/>
                  <a:pt x="4192" y="4763"/>
                </a:cubicBezTo>
                <a:cubicBezTo>
                  <a:pt x="4192" y="4763"/>
                  <a:pt x="4180" y="4763"/>
                  <a:pt x="4180" y="4739"/>
                </a:cubicBezTo>
                <a:lnTo>
                  <a:pt x="4156" y="4727"/>
                </a:lnTo>
                <a:cubicBezTo>
                  <a:pt x="4144" y="4727"/>
                  <a:pt x="4144" y="4716"/>
                  <a:pt x="4132" y="4716"/>
                </a:cubicBezTo>
                <a:cubicBezTo>
                  <a:pt x="4132" y="4716"/>
                  <a:pt x="4120" y="4716"/>
                  <a:pt x="4120" y="4704"/>
                </a:cubicBezTo>
                <a:lnTo>
                  <a:pt x="4097" y="4680"/>
                </a:lnTo>
                <a:cubicBezTo>
                  <a:pt x="4085" y="4680"/>
                  <a:pt x="4085" y="4668"/>
                  <a:pt x="4073" y="4668"/>
                </a:cubicBezTo>
                <a:cubicBezTo>
                  <a:pt x="4061" y="4668"/>
                  <a:pt x="4061" y="4668"/>
                  <a:pt x="4037" y="4656"/>
                </a:cubicBezTo>
                <a:lnTo>
                  <a:pt x="4025" y="4656"/>
                </a:lnTo>
                <a:cubicBezTo>
                  <a:pt x="4013" y="4656"/>
                  <a:pt x="4013" y="4644"/>
                  <a:pt x="4001" y="4644"/>
                </a:cubicBezTo>
                <a:cubicBezTo>
                  <a:pt x="3978" y="4644"/>
                  <a:pt x="3978" y="4644"/>
                  <a:pt x="3966" y="4620"/>
                </a:cubicBezTo>
                <a:lnTo>
                  <a:pt x="3954" y="4608"/>
                </a:lnTo>
                <a:cubicBezTo>
                  <a:pt x="3942" y="4608"/>
                  <a:pt x="3942" y="4608"/>
                  <a:pt x="3918" y="4596"/>
                </a:cubicBezTo>
                <a:cubicBezTo>
                  <a:pt x="3906" y="4596"/>
                  <a:pt x="3906" y="4596"/>
                  <a:pt x="3894" y="4585"/>
                </a:cubicBezTo>
                <a:lnTo>
                  <a:pt x="3882" y="4585"/>
                </a:lnTo>
                <a:cubicBezTo>
                  <a:pt x="3858" y="4585"/>
                  <a:pt x="3847" y="4561"/>
                  <a:pt x="3847" y="4561"/>
                </a:cubicBezTo>
                <a:cubicBezTo>
                  <a:pt x="3835" y="4561"/>
                  <a:pt x="3823" y="4549"/>
                  <a:pt x="3823" y="4549"/>
                </a:cubicBezTo>
                <a:cubicBezTo>
                  <a:pt x="3799" y="4549"/>
                  <a:pt x="3787" y="4537"/>
                  <a:pt x="3787" y="4537"/>
                </a:cubicBezTo>
                <a:cubicBezTo>
                  <a:pt x="3775" y="4537"/>
                  <a:pt x="3763" y="4537"/>
                  <a:pt x="3763" y="4525"/>
                </a:cubicBezTo>
                <a:cubicBezTo>
                  <a:pt x="3739" y="4525"/>
                  <a:pt x="3728" y="4501"/>
                  <a:pt x="3716" y="4501"/>
                </a:cubicBezTo>
                <a:cubicBezTo>
                  <a:pt x="3704" y="4501"/>
                  <a:pt x="3680" y="4501"/>
                  <a:pt x="3680" y="4489"/>
                </a:cubicBezTo>
                <a:cubicBezTo>
                  <a:pt x="3668" y="4489"/>
                  <a:pt x="3656" y="4489"/>
                  <a:pt x="3644" y="4477"/>
                </a:cubicBezTo>
                <a:cubicBezTo>
                  <a:pt x="3620" y="4477"/>
                  <a:pt x="3608" y="4477"/>
                  <a:pt x="3608" y="4465"/>
                </a:cubicBezTo>
                <a:cubicBezTo>
                  <a:pt x="3597" y="4465"/>
                  <a:pt x="3585" y="4465"/>
                  <a:pt x="3561" y="4442"/>
                </a:cubicBezTo>
                <a:cubicBezTo>
                  <a:pt x="3549" y="4442"/>
                  <a:pt x="3549" y="4442"/>
                  <a:pt x="3537" y="4430"/>
                </a:cubicBezTo>
                <a:cubicBezTo>
                  <a:pt x="3525" y="4430"/>
                  <a:pt x="3501" y="4430"/>
                  <a:pt x="3489" y="4418"/>
                </a:cubicBezTo>
                <a:cubicBezTo>
                  <a:pt x="3477" y="4418"/>
                  <a:pt x="3466" y="4418"/>
                  <a:pt x="3466" y="4406"/>
                </a:cubicBezTo>
                <a:cubicBezTo>
                  <a:pt x="3442" y="4406"/>
                  <a:pt x="3430" y="4406"/>
                  <a:pt x="3418" y="4382"/>
                </a:cubicBezTo>
                <a:lnTo>
                  <a:pt x="2358" y="4382"/>
                </a:lnTo>
                <a:lnTo>
                  <a:pt x="2358" y="1334"/>
                </a:lnTo>
                <a:close/>
                <a:moveTo>
                  <a:pt x="3418" y="8621"/>
                </a:moveTo>
                <a:lnTo>
                  <a:pt x="4144" y="8918"/>
                </a:lnTo>
                <a:lnTo>
                  <a:pt x="4168" y="8918"/>
                </a:lnTo>
                <a:cubicBezTo>
                  <a:pt x="4180" y="8918"/>
                  <a:pt x="4442" y="9014"/>
                  <a:pt x="4561" y="9335"/>
                </a:cubicBezTo>
                <a:cubicBezTo>
                  <a:pt x="4180" y="9609"/>
                  <a:pt x="3751" y="9811"/>
                  <a:pt x="3275" y="9883"/>
                </a:cubicBezTo>
                <a:lnTo>
                  <a:pt x="2811" y="9883"/>
                </a:lnTo>
                <a:cubicBezTo>
                  <a:pt x="2775" y="9883"/>
                  <a:pt x="2751" y="9883"/>
                  <a:pt x="2739" y="9895"/>
                </a:cubicBezTo>
                <a:cubicBezTo>
                  <a:pt x="2180" y="9871"/>
                  <a:pt x="1680" y="9657"/>
                  <a:pt x="1275" y="9335"/>
                </a:cubicBezTo>
                <a:cubicBezTo>
                  <a:pt x="1275" y="9311"/>
                  <a:pt x="1287" y="9311"/>
                  <a:pt x="1287" y="9299"/>
                </a:cubicBezTo>
                <a:cubicBezTo>
                  <a:pt x="1406" y="9002"/>
                  <a:pt x="1668" y="8918"/>
                  <a:pt x="1680" y="8918"/>
                </a:cubicBezTo>
                <a:lnTo>
                  <a:pt x="1692" y="8918"/>
                </a:lnTo>
                <a:lnTo>
                  <a:pt x="2418" y="8633"/>
                </a:lnTo>
                <a:lnTo>
                  <a:pt x="2811" y="9002"/>
                </a:lnTo>
                <a:cubicBezTo>
                  <a:pt x="2835" y="9037"/>
                  <a:pt x="2882" y="9049"/>
                  <a:pt x="2930" y="9049"/>
                </a:cubicBezTo>
                <a:cubicBezTo>
                  <a:pt x="2977" y="9049"/>
                  <a:pt x="3013" y="9037"/>
                  <a:pt x="3049" y="9002"/>
                </a:cubicBezTo>
                <a:lnTo>
                  <a:pt x="3418" y="8621"/>
                </a:lnTo>
                <a:close/>
                <a:moveTo>
                  <a:pt x="3728" y="1"/>
                </a:moveTo>
                <a:cubicBezTo>
                  <a:pt x="3692" y="1"/>
                  <a:pt x="3644" y="13"/>
                  <a:pt x="3608" y="36"/>
                </a:cubicBezTo>
                <a:cubicBezTo>
                  <a:pt x="3585" y="72"/>
                  <a:pt x="3573" y="120"/>
                  <a:pt x="3573" y="155"/>
                </a:cubicBezTo>
                <a:lnTo>
                  <a:pt x="3573" y="1013"/>
                </a:lnTo>
                <a:lnTo>
                  <a:pt x="2275" y="1013"/>
                </a:lnTo>
                <a:cubicBezTo>
                  <a:pt x="2227" y="1013"/>
                  <a:pt x="2180" y="1025"/>
                  <a:pt x="2156" y="1048"/>
                </a:cubicBezTo>
                <a:cubicBezTo>
                  <a:pt x="2120" y="1084"/>
                  <a:pt x="2108" y="1132"/>
                  <a:pt x="2108" y="1167"/>
                </a:cubicBezTo>
                <a:lnTo>
                  <a:pt x="2120" y="4465"/>
                </a:lnTo>
                <a:lnTo>
                  <a:pt x="2084" y="4465"/>
                </a:lnTo>
                <a:cubicBezTo>
                  <a:pt x="2061" y="4465"/>
                  <a:pt x="2061" y="4465"/>
                  <a:pt x="2049" y="4477"/>
                </a:cubicBezTo>
                <a:lnTo>
                  <a:pt x="2001" y="4477"/>
                </a:lnTo>
                <a:cubicBezTo>
                  <a:pt x="1989" y="4477"/>
                  <a:pt x="1989" y="4477"/>
                  <a:pt x="1977" y="4489"/>
                </a:cubicBezTo>
                <a:lnTo>
                  <a:pt x="1965" y="4489"/>
                </a:lnTo>
                <a:cubicBezTo>
                  <a:pt x="1942" y="4489"/>
                  <a:pt x="1942" y="4489"/>
                  <a:pt x="1930" y="4513"/>
                </a:cubicBezTo>
                <a:cubicBezTo>
                  <a:pt x="1918" y="4513"/>
                  <a:pt x="1918" y="4513"/>
                  <a:pt x="1906" y="4525"/>
                </a:cubicBezTo>
                <a:lnTo>
                  <a:pt x="1882" y="4537"/>
                </a:lnTo>
                <a:cubicBezTo>
                  <a:pt x="1882" y="4537"/>
                  <a:pt x="1870" y="4537"/>
                  <a:pt x="1870" y="4549"/>
                </a:cubicBezTo>
                <a:cubicBezTo>
                  <a:pt x="1858" y="4549"/>
                  <a:pt x="1846" y="4573"/>
                  <a:pt x="1823" y="4573"/>
                </a:cubicBezTo>
                <a:cubicBezTo>
                  <a:pt x="1811" y="4573"/>
                  <a:pt x="1799" y="4585"/>
                  <a:pt x="1787" y="4585"/>
                </a:cubicBezTo>
                <a:cubicBezTo>
                  <a:pt x="1763" y="4585"/>
                  <a:pt x="1751" y="4596"/>
                  <a:pt x="1751" y="4596"/>
                </a:cubicBezTo>
                <a:cubicBezTo>
                  <a:pt x="1739" y="4596"/>
                  <a:pt x="1739" y="4608"/>
                  <a:pt x="1727" y="4608"/>
                </a:cubicBezTo>
                <a:lnTo>
                  <a:pt x="1703" y="4608"/>
                </a:lnTo>
                <a:cubicBezTo>
                  <a:pt x="1692" y="4608"/>
                  <a:pt x="1692" y="4632"/>
                  <a:pt x="1680" y="4632"/>
                </a:cubicBezTo>
                <a:cubicBezTo>
                  <a:pt x="1668" y="4632"/>
                  <a:pt x="1668" y="4644"/>
                  <a:pt x="1644" y="4644"/>
                </a:cubicBezTo>
                <a:lnTo>
                  <a:pt x="1632" y="4656"/>
                </a:lnTo>
                <a:cubicBezTo>
                  <a:pt x="1620" y="4656"/>
                  <a:pt x="1620" y="4668"/>
                  <a:pt x="1608" y="4668"/>
                </a:cubicBezTo>
                <a:cubicBezTo>
                  <a:pt x="1584" y="4668"/>
                  <a:pt x="1584" y="4692"/>
                  <a:pt x="1572" y="4692"/>
                </a:cubicBezTo>
                <a:cubicBezTo>
                  <a:pt x="1561" y="4692"/>
                  <a:pt x="1561" y="4704"/>
                  <a:pt x="1549" y="4704"/>
                </a:cubicBezTo>
                <a:cubicBezTo>
                  <a:pt x="1525" y="4704"/>
                  <a:pt x="1525" y="4716"/>
                  <a:pt x="1513" y="4716"/>
                </a:cubicBezTo>
                <a:cubicBezTo>
                  <a:pt x="1501" y="4716"/>
                  <a:pt x="1501" y="4727"/>
                  <a:pt x="1489" y="4727"/>
                </a:cubicBezTo>
                <a:cubicBezTo>
                  <a:pt x="1465" y="4727"/>
                  <a:pt x="1465" y="4751"/>
                  <a:pt x="1453" y="4751"/>
                </a:cubicBezTo>
                <a:cubicBezTo>
                  <a:pt x="1442" y="4751"/>
                  <a:pt x="1442" y="4763"/>
                  <a:pt x="1430" y="4763"/>
                </a:cubicBezTo>
                <a:cubicBezTo>
                  <a:pt x="1406" y="4763"/>
                  <a:pt x="1406" y="4775"/>
                  <a:pt x="1394" y="4775"/>
                </a:cubicBezTo>
                <a:cubicBezTo>
                  <a:pt x="1382" y="4775"/>
                  <a:pt x="1382" y="4787"/>
                  <a:pt x="1370" y="4787"/>
                </a:cubicBezTo>
                <a:cubicBezTo>
                  <a:pt x="1346" y="4787"/>
                  <a:pt x="1346" y="4811"/>
                  <a:pt x="1334" y="4811"/>
                </a:cubicBezTo>
                <a:cubicBezTo>
                  <a:pt x="1322" y="4811"/>
                  <a:pt x="1322" y="4823"/>
                  <a:pt x="1311" y="4823"/>
                </a:cubicBezTo>
                <a:cubicBezTo>
                  <a:pt x="1287" y="4823"/>
                  <a:pt x="1287" y="4835"/>
                  <a:pt x="1275" y="4835"/>
                </a:cubicBezTo>
                <a:cubicBezTo>
                  <a:pt x="1263" y="4835"/>
                  <a:pt x="1263" y="4846"/>
                  <a:pt x="1251" y="4846"/>
                </a:cubicBezTo>
                <a:cubicBezTo>
                  <a:pt x="1227" y="4846"/>
                  <a:pt x="1227" y="4870"/>
                  <a:pt x="1215" y="4870"/>
                </a:cubicBezTo>
                <a:cubicBezTo>
                  <a:pt x="1203" y="4870"/>
                  <a:pt x="1203" y="4882"/>
                  <a:pt x="1191" y="4882"/>
                </a:cubicBezTo>
                <a:cubicBezTo>
                  <a:pt x="1168" y="4882"/>
                  <a:pt x="1168" y="4894"/>
                  <a:pt x="1156" y="4894"/>
                </a:cubicBezTo>
                <a:lnTo>
                  <a:pt x="1132" y="4930"/>
                </a:lnTo>
                <a:lnTo>
                  <a:pt x="1096" y="4954"/>
                </a:lnTo>
                <a:lnTo>
                  <a:pt x="1072" y="4989"/>
                </a:lnTo>
                <a:lnTo>
                  <a:pt x="1049" y="5001"/>
                </a:lnTo>
                <a:lnTo>
                  <a:pt x="1025" y="5025"/>
                </a:lnTo>
                <a:lnTo>
                  <a:pt x="1013" y="5049"/>
                </a:lnTo>
                <a:cubicBezTo>
                  <a:pt x="989" y="5049"/>
                  <a:pt x="989" y="5061"/>
                  <a:pt x="977" y="5061"/>
                </a:cubicBezTo>
                <a:lnTo>
                  <a:pt x="965" y="5073"/>
                </a:lnTo>
                <a:lnTo>
                  <a:pt x="953" y="5085"/>
                </a:lnTo>
                <a:lnTo>
                  <a:pt x="918" y="5120"/>
                </a:lnTo>
                <a:lnTo>
                  <a:pt x="906" y="5132"/>
                </a:lnTo>
                <a:cubicBezTo>
                  <a:pt x="691" y="5347"/>
                  <a:pt x="513" y="5561"/>
                  <a:pt x="382" y="5823"/>
                </a:cubicBezTo>
                <a:lnTo>
                  <a:pt x="382" y="5835"/>
                </a:lnTo>
                <a:cubicBezTo>
                  <a:pt x="370" y="5847"/>
                  <a:pt x="370" y="5859"/>
                  <a:pt x="358" y="5882"/>
                </a:cubicBezTo>
                <a:lnTo>
                  <a:pt x="334" y="5906"/>
                </a:lnTo>
                <a:cubicBezTo>
                  <a:pt x="334" y="5918"/>
                  <a:pt x="322" y="5942"/>
                  <a:pt x="322" y="5954"/>
                </a:cubicBezTo>
                <a:cubicBezTo>
                  <a:pt x="322" y="5966"/>
                  <a:pt x="310" y="5966"/>
                  <a:pt x="310" y="5978"/>
                </a:cubicBezTo>
                <a:cubicBezTo>
                  <a:pt x="310" y="6001"/>
                  <a:pt x="299" y="6013"/>
                  <a:pt x="299" y="6025"/>
                </a:cubicBezTo>
                <a:cubicBezTo>
                  <a:pt x="299" y="6037"/>
                  <a:pt x="275" y="6037"/>
                  <a:pt x="275" y="6061"/>
                </a:cubicBezTo>
                <a:cubicBezTo>
                  <a:pt x="275" y="6073"/>
                  <a:pt x="263" y="6085"/>
                  <a:pt x="263" y="6097"/>
                </a:cubicBezTo>
                <a:cubicBezTo>
                  <a:pt x="263" y="6120"/>
                  <a:pt x="251" y="6120"/>
                  <a:pt x="251" y="6132"/>
                </a:cubicBezTo>
                <a:cubicBezTo>
                  <a:pt x="251" y="6144"/>
                  <a:pt x="239" y="6156"/>
                  <a:pt x="239" y="6180"/>
                </a:cubicBezTo>
                <a:cubicBezTo>
                  <a:pt x="239" y="6192"/>
                  <a:pt x="239" y="6192"/>
                  <a:pt x="215" y="6204"/>
                </a:cubicBezTo>
                <a:cubicBezTo>
                  <a:pt x="215" y="6216"/>
                  <a:pt x="203" y="6240"/>
                  <a:pt x="203" y="6251"/>
                </a:cubicBezTo>
                <a:lnTo>
                  <a:pt x="191" y="6275"/>
                </a:lnTo>
                <a:cubicBezTo>
                  <a:pt x="179" y="6311"/>
                  <a:pt x="179" y="6323"/>
                  <a:pt x="156" y="6359"/>
                </a:cubicBezTo>
                <a:cubicBezTo>
                  <a:pt x="156" y="6382"/>
                  <a:pt x="144" y="6394"/>
                  <a:pt x="144" y="6430"/>
                </a:cubicBezTo>
                <a:lnTo>
                  <a:pt x="144" y="6442"/>
                </a:lnTo>
                <a:lnTo>
                  <a:pt x="144" y="6454"/>
                </a:lnTo>
                <a:cubicBezTo>
                  <a:pt x="144" y="6478"/>
                  <a:pt x="132" y="6490"/>
                  <a:pt x="132" y="6501"/>
                </a:cubicBezTo>
                <a:lnTo>
                  <a:pt x="132" y="6513"/>
                </a:lnTo>
                <a:lnTo>
                  <a:pt x="132" y="6537"/>
                </a:lnTo>
                <a:cubicBezTo>
                  <a:pt x="132" y="6549"/>
                  <a:pt x="132" y="6561"/>
                  <a:pt x="120" y="6573"/>
                </a:cubicBezTo>
                <a:lnTo>
                  <a:pt x="120" y="6609"/>
                </a:lnTo>
                <a:cubicBezTo>
                  <a:pt x="120" y="6621"/>
                  <a:pt x="120" y="6632"/>
                  <a:pt x="96" y="6656"/>
                </a:cubicBezTo>
                <a:lnTo>
                  <a:pt x="96" y="6680"/>
                </a:lnTo>
                <a:cubicBezTo>
                  <a:pt x="96" y="6692"/>
                  <a:pt x="96" y="6716"/>
                  <a:pt x="84" y="6728"/>
                </a:cubicBezTo>
                <a:lnTo>
                  <a:pt x="84" y="6751"/>
                </a:lnTo>
                <a:lnTo>
                  <a:pt x="84" y="6799"/>
                </a:lnTo>
                <a:lnTo>
                  <a:pt x="84" y="6811"/>
                </a:lnTo>
                <a:lnTo>
                  <a:pt x="84" y="6847"/>
                </a:lnTo>
                <a:lnTo>
                  <a:pt x="84" y="6894"/>
                </a:lnTo>
                <a:lnTo>
                  <a:pt x="84" y="6906"/>
                </a:lnTo>
                <a:lnTo>
                  <a:pt x="84" y="6930"/>
                </a:lnTo>
                <a:lnTo>
                  <a:pt x="84" y="6966"/>
                </a:lnTo>
                <a:lnTo>
                  <a:pt x="84" y="6978"/>
                </a:lnTo>
                <a:lnTo>
                  <a:pt x="84" y="6990"/>
                </a:lnTo>
                <a:lnTo>
                  <a:pt x="84" y="7049"/>
                </a:lnTo>
                <a:lnTo>
                  <a:pt x="84" y="7073"/>
                </a:lnTo>
                <a:lnTo>
                  <a:pt x="84" y="7085"/>
                </a:lnTo>
                <a:cubicBezTo>
                  <a:pt x="1" y="8704"/>
                  <a:pt x="1263" y="10109"/>
                  <a:pt x="2882" y="10180"/>
                </a:cubicBezTo>
                <a:lnTo>
                  <a:pt x="3037" y="10180"/>
                </a:lnTo>
                <a:cubicBezTo>
                  <a:pt x="3168" y="10180"/>
                  <a:pt x="3287" y="10169"/>
                  <a:pt x="3418" y="10145"/>
                </a:cubicBezTo>
                <a:lnTo>
                  <a:pt x="8335" y="10145"/>
                </a:lnTo>
                <a:cubicBezTo>
                  <a:pt x="8419" y="10145"/>
                  <a:pt x="8490" y="10073"/>
                  <a:pt x="8490" y="9990"/>
                </a:cubicBezTo>
                <a:lnTo>
                  <a:pt x="8490" y="9133"/>
                </a:lnTo>
                <a:lnTo>
                  <a:pt x="9776" y="9133"/>
                </a:lnTo>
                <a:cubicBezTo>
                  <a:pt x="9859" y="9133"/>
                  <a:pt x="9943" y="9061"/>
                  <a:pt x="9943" y="8978"/>
                </a:cubicBezTo>
                <a:lnTo>
                  <a:pt x="9824" y="2072"/>
                </a:lnTo>
                <a:lnTo>
                  <a:pt x="9824" y="2037"/>
                </a:lnTo>
                <a:lnTo>
                  <a:pt x="9824" y="2025"/>
                </a:lnTo>
                <a:cubicBezTo>
                  <a:pt x="9824" y="2025"/>
                  <a:pt x="9824" y="2013"/>
                  <a:pt x="9800" y="2013"/>
                </a:cubicBezTo>
                <a:cubicBezTo>
                  <a:pt x="9800" y="2013"/>
                  <a:pt x="9800" y="1989"/>
                  <a:pt x="9788" y="1989"/>
                </a:cubicBezTo>
                <a:lnTo>
                  <a:pt x="9776" y="1977"/>
                </a:lnTo>
                <a:lnTo>
                  <a:pt x="7835" y="36"/>
                </a:lnTo>
                <a:lnTo>
                  <a:pt x="7823" y="24"/>
                </a:lnTo>
                <a:lnTo>
                  <a:pt x="7811" y="13"/>
                </a:lnTo>
                <a:cubicBezTo>
                  <a:pt x="7811" y="13"/>
                  <a:pt x="7799" y="13"/>
                  <a:pt x="7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3de98f0e8eb_0_3876"/>
          <p:cNvSpPr txBox="1"/>
          <p:nvPr/>
        </p:nvSpPr>
        <p:spPr>
          <a:xfrm>
            <a:off x="1854000" y="112625"/>
            <a:ext cx="5436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Challenges</a:t>
            </a:r>
            <a:endParaRPr b="1" i="0" sz="3200" u="none" cap="none" strike="noStrike">
              <a:solidFill>
                <a:srgbClr val="FFFFFF"/>
              </a:solidFill>
              <a:latin typeface="Be Vietnam Pro"/>
              <a:ea typeface="Be Vietnam Pro"/>
              <a:cs typeface="Be Vietnam Pro"/>
              <a:sym typeface="Be Vietnam Pro"/>
            </a:endParaRPr>
          </a:p>
        </p:txBody>
      </p:sp>
      <p:sp>
        <p:nvSpPr>
          <p:cNvPr id="627" name="Google Shape;627;g3de98f0e8eb_0_3876"/>
          <p:cNvSpPr/>
          <p:nvPr/>
        </p:nvSpPr>
        <p:spPr>
          <a:xfrm>
            <a:off x="509664" y="1335973"/>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ague Spartan"/>
              <a:ea typeface="League Spartan"/>
              <a:cs typeface="League Spartan"/>
              <a:sym typeface="League Spartan"/>
            </a:endParaRPr>
          </a:p>
        </p:txBody>
      </p:sp>
      <p:sp>
        <p:nvSpPr>
          <p:cNvPr id="628" name="Google Shape;628;g3de98f0e8eb_0_3876"/>
          <p:cNvSpPr txBox="1"/>
          <p:nvPr/>
        </p:nvSpPr>
        <p:spPr>
          <a:xfrm>
            <a:off x="554514" y="1532450"/>
            <a:ext cx="722700" cy="44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Be Vietnam Pro Thin"/>
                <a:ea typeface="Be Vietnam Pro Thin"/>
                <a:cs typeface="Be Vietnam Pro Thin"/>
                <a:sym typeface="Be Vietnam Pro Thin"/>
              </a:rPr>
              <a:t>01</a:t>
            </a:r>
            <a:endParaRPr b="0" i="0" sz="2500" u="none" cap="none" strike="noStrike">
              <a:solidFill>
                <a:srgbClr val="FFFFFF"/>
              </a:solidFill>
              <a:latin typeface="Be Vietnam Pro Thin"/>
              <a:ea typeface="Be Vietnam Pro Thin"/>
              <a:cs typeface="Be Vietnam Pro Thin"/>
              <a:sym typeface="Be Vietnam Pro Thin"/>
            </a:endParaRPr>
          </a:p>
        </p:txBody>
      </p:sp>
      <p:sp>
        <p:nvSpPr>
          <p:cNvPr id="629" name="Google Shape;629;g3de98f0e8eb_0_3876"/>
          <p:cNvSpPr txBox="1"/>
          <p:nvPr/>
        </p:nvSpPr>
        <p:spPr>
          <a:xfrm>
            <a:off x="400875" y="2633625"/>
            <a:ext cx="4199400" cy="1989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1500"/>
              <a:buFont typeface="Arial"/>
              <a:buNone/>
            </a:pPr>
            <a:r>
              <a:t/>
            </a:r>
            <a:endParaRPr b="1" sz="1500">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1500"/>
              <a:buFont typeface="Arial"/>
              <a:buNone/>
            </a:pPr>
            <a:r>
              <a:rPr lang="en" sz="1500">
                <a:solidFill>
                  <a:srgbClr val="FFFFFF"/>
                </a:solidFill>
                <a:latin typeface="Be Vietnam Pro Medium"/>
                <a:ea typeface="Be Vietnam Pro Medium"/>
                <a:cs typeface="Be Vietnam Pro Medium"/>
                <a:sym typeface="Be Vietnam Pro Medium"/>
              </a:rPr>
              <a:t>Mapping PlusCal models to UML diagrams introduced challenges, especially when handling nondeterministic behavior. </a:t>
            </a:r>
            <a:br>
              <a:rPr lang="en" sz="1500">
                <a:solidFill>
                  <a:srgbClr val="FFFFFF"/>
                </a:solidFill>
                <a:latin typeface="Be Vietnam Pro Medium"/>
                <a:ea typeface="Be Vietnam Pro Medium"/>
                <a:cs typeface="Be Vietnam Pro Medium"/>
                <a:sym typeface="Be Vietnam Pro Medium"/>
              </a:rPr>
            </a:br>
            <a:br>
              <a:rPr lang="en" sz="1500">
                <a:solidFill>
                  <a:srgbClr val="FFFFFF"/>
                </a:solidFill>
                <a:latin typeface="Be Vietnam Pro Medium"/>
                <a:ea typeface="Be Vietnam Pro Medium"/>
                <a:cs typeface="Be Vietnam Pro Medium"/>
                <a:sym typeface="Be Vietnam Pro Medium"/>
              </a:rPr>
            </a:br>
            <a:r>
              <a:rPr lang="en" sz="1500">
                <a:solidFill>
                  <a:srgbClr val="FFFFFF"/>
                </a:solidFill>
                <a:latin typeface="Be Vietnam Pro Medium"/>
                <a:ea typeface="Be Vietnam Pro Medium"/>
                <a:cs typeface="Be Vietnam Pro Medium"/>
                <a:sym typeface="Be Vietnam Pro Medium"/>
              </a:rPr>
              <a:t>Ensuring accurate sequence flows and complete state transitions required careful design decisions.</a:t>
            </a:r>
            <a:endParaRPr sz="1500">
              <a:solidFill>
                <a:srgbClr val="FFFFFF"/>
              </a:solidFill>
              <a:latin typeface="Be Vietnam Pro Medium"/>
              <a:ea typeface="Be Vietnam Pro Medium"/>
              <a:cs typeface="Be Vietnam Pro Medium"/>
              <a:sym typeface="Be Vietnam Pro Medium"/>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FFFFFF"/>
              </a:solidFill>
              <a:latin typeface="Be Vietnam Pro Medium"/>
              <a:ea typeface="Be Vietnam Pro Medium"/>
              <a:cs typeface="Be Vietnam Pro Medium"/>
              <a:sym typeface="Be Vietnam Pro Medium"/>
            </a:endParaRPr>
          </a:p>
        </p:txBody>
      </p:sp>
      <p:sp>
        <p:nvSpPr>
          <p:cNvPr id="630" name="Google Shape;630;g3de98f0e8eb_0_3876"/>
          <p:cNvSpPr/>
          <p:nvPr/>
        </p:nvSpPr>
        <p:spPr>
          <a:xfrm>
            <a:off x="4875291" y="1350048"/>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ague Spartan"/>
              <a:ea typeface="League Spartan"/>
              <a:cs typeface="League Spartan"/>
              <a:sym typeface="League Spartan"/>
            </a:endParaRPr>
          </a:p>
        </p:txBody>
      </p:sp>
      <p:sp>
        <p:nvSpPr>
          <p:cNvPr id="631" name="Google Shape;631;g3de98f0e8eb_0_3876"/>
          <p:cNvSpPr txBox="1"/>
          <p:nvPr/>
        </p:nvSpPr>
        <p:spPr>
          <a:xfrm>
            <a:off x="4920152" y="1546525"/>
            <a:ext cx="722700" cy="44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Be Vietnam Pro Thin"/>
                <a:ea typeface="Be Vietnam Pro Thin"/>
                <a:cs typeface="Be Vietnam Pro Thin"/>
                <a:sym typeface="Be Vietnam Pro Thin"/>
              </a:rPr>
              <a:t>02</a:t>
            </a:r>
            <a:endParaRPr b="0" i="0" sz="2500" u="none" cap="none" strike="noStrike">
              <a:solidFill>
                <a:srgbClr val="FFFFFF"/>
              </a:solidFill>
              <a:latin typeface="Be Vietnam Pro Thin"/>
              <a:ea typeface="Be Vietnam Pro Thin"/>
              <a:cs typeface="Be Vietnam Pro Thin"/>
              <a:sym typeface="Be Vietnam Pro Thin"/>
            </a:endParaRPr>
          </a:p>
        </p:txBody>
      </p:sp>
      <p:sp>
        <p:nvSpPr>
          <p:cNvPr id="632" name="Google Shape;632;g3de98f0e8eb_0_3876"/>
          <p:cNvSpPr txBox="1"/>
          <p:nvPr/>
        </p:nvSpPr>
        <p:spPr>
          <a:xfrm>
            <a:off x="400875" y="2253600"/>
            <a:ext cx="42687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League Spartan"/>
                <a:ea typeface="League Spartan"/>
                <a:cs typeface="League Spartan"/>
                <a:sym typeface="League Spartan"/>
              </a:rPr>
              <a:t>Sequence &amp; State Diagram Complexity</a:t>
            </a:r>
            <a:endParaRPr b="1" sz="1800">
              <a:solidFill>
                <a:schemeClr val="dk1"/>
              </a:solidFill>
              <a:latin typeface="League Spartan"/>
              <a:ea typeface="League Spartan"/>
              <a:cs typeface="League Spartan"/>
              <a:sym typeface="League Spartan"/>
            </a:endParaRPr>
          </a:p>
        </p:txBody>
      </p:sp>
      <p:sp>
        <p:nvSpPr>
          <p:cNvPr id="633" name="Google Shape;633;g3de98f0e8eb_0_3876"/>
          <p:cNvSpPr txBox="1"/>
          <p:nvPr/>
        </p:nvSpPr>
        <p:spPr>
          <a:xfrm>
            <a:off x="4799100" y="2629226"/>
            <a:ext cx="4199400" cy="1989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1500"/>
              <a:buFont typeface="Arial"/>
              <a:buNone/>
            </a:pPr>
            <a:r>
              <a:t/>
            </a:r>
            <a:endParaRPr b="1" sz="1500">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1500"/>
              <a:buFont typeface="Arial"/>
              <a:buNone/>
            </a:pPr>
            <a:r>
              <a:rPr lang="en" sz="1500">
                <a:solidFill>
                  <a:srgbClr val="FFFFFF"/>
                </a:solidFill>
                <a:latin typeface="Be Vietnam Pro Medium"/>
                <a:ea typeface="Be Vietnam Pro Medium"/>
                <a:cs typeface="Be Vietnam Pro Medium"/>
                <a:sym typeface="Be Vietnam Pro Medium"/>
              </a:rPr>
              <a:t>Initial outputs were too technical for non-expert users. </a:t>
            </a:r>
            <a:endParaRPr sz="1500">
              <a:solidFill>
                <a:srgbClr val="FFFFFF"/>
              </a:solidFill>
              <a:latin typeface="Be Vietnam Pro Medium"/>
              <a:ea typeface="Be Vietnam Pro Medium"/>
              <a:cs typeface="Be Vietnam Pro Medium"/>
              <a:sym typeface="Be Vietnam Pro Medium"/>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FFFFFF"/>
              </a:solidFill>
              <a:latin typeface="Be Vietnam Pro Medium"/>
              <a:ea typeface="Be Vietnam Pro Medium"/>
              <a:cs typeface="Be Vietnam Pro Medium"/>
              <a:sym typeface="Be Vietnam Pro Medium"/>
            </a:endParaRPr>
          </a:p>
          <a:p>
            <a:pPr indent="0" lvl="0" marL="0" marR="0" rtl="0" algn="l">
              <a:lnSpc>
                <a:spcPct val="100000"/>
              </a:lnSpc>
              <a:spcBef>
                <a:spcPts val="0"/>
              </a:spcBef>
              <a:spcAft>
                <a:spcPts val="0"/>
              </a:spcAft>
              <a:buClr>
                <a:srgbClr val="000000"/>
              </a:buClr>
              <a:buSzPts val="1500"/>
              <a:buFont typeface="Arial"/>
              <a:buNone/>
            </a:pPr>
            <a:r>
              <a:rPr lang="en" sz="1500">
                <a:solidFill>
                  <a:srgbClr val="FFFFFF"/>
                </a:solidFill>
                <a:latin typeface="Be Vietnam Pro Medium"/>
                <a:ea typeface="Be Vietnam Pro Medium"/>
                <a:cs typeface="Be Vietnam Pro Medium"/>
                <a:sym typeface="Be Vietnam Pro Medium"/>
              </a:rPr>
              <a:t>We simplified terminology and improved clarity while maintaining correctness and alignment with the underlying model.</a:t>
            </a:r>
            <a:endParaRPr sz="1500">
              <a:solidFill>
                <a:srgbClr val="FFFFFF"/>
              </a:solidFill>
              <a:latin typeface="Be Vietnam Pro Medium"/>
              <a:ea typeface="Be Vietnam Pro Medium"/>
              <a:cs typeface="Be Vietnam Pro Medium"/>
              <a:sym typeface="Be Vietnam Pro Medium"/>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FFFFFF"/>
              </a:solidFill>
              <a:latin typeface="Be Vietnam Pro Medium"/>
              <a:ea typeface="Be Vietnam Pro Medium"/>
              <a:cs typeface="Be Vietnam Pro Medium"/>
              <a:sym typeface="Be Vietnam Pro Medium"/>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FFFFFF"/>
              </a:solidFill>
              <a:latin typeface="Be Vietnam Pro Medium"/>
              <a:ea typeface="Be Vietnam Pro Medium"/>
              <a:cs typeface="Be Vietnam Pro Medium"/>
              <a:sym typeface="Be Vietnam Pro Medium"/>
            </a:endParaRPr>
          </a:p>
        </p:txBody>
      </p:sp>
      <p:sp>
        <p:nvSpPr>
          <p:cNvPr id="634" name="Google Shape;634;g3de98f0e8eb_0_3876"/>
          <p:cNvSpPr txBox="1"/>
          <p:nvPr/>
        </p:nvSpPr>
        <p:spPr>
          <a:xfrm>
            <a:off x="4813925" y="2253588"/>
            <a:ext cx="42687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League Spartan"/>
                <a:ea typeface="League Spartan"/>
                <a:cs typeface="League Spartan"/>
                <a:sym typeface="League Spartan"/>
              </a:rPr>
              <a:t>Readability vs Accuracy Trade-off</a:t>
            </a:r>
            <a:endParaRPr b="1" sz="1800">
              <a:solidFill>
                <a:schemeClr val="dk1"/>
              </a:solidFill>
              <a:latin typeface="League Spartan"/>
              <a:ea typeface="League Spartan"/>
              <a:cs typeface="League Spartan"/>
              <a:sym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de98f0e8eb_0_352"/>
          <p:cNvSpPr/>
          <p:nvPr/>
        </p:nvSpPr>
        <p:spPr>
          <a:xfrm>
            <a:off x="6505214" y="3180325"/>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sp>
        <p:nvSpPr>
          <p:cNvPr id="353" name="Google Shape;353;g3de98f0e8eb_0_352"/>
          <p:cNvSpPr/>
          <p:nvPr/>
        </p:nvSpPr>
        <p:spPr>
          <a:xfrm>
            <a:off x="6505252" y="960125"/>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sp>
        <p:nvSpPr>
          <p:cNvPr id="354" name="Google Shape;354;g3de98f0e8eb_0_352"/>
          <p:cNvSpPr/>
          <p:nvPr/>
        </p:nvSpPr>
        <p:spPr>
          <a:xfrm>
            <a:off x="1681364" y="3180325"/>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sp>
        <p:nvSpPr>
          <p:cNvPr id="355" name="Google Shape;355;g3de98f0e8eb_0_352"/>
          <p:cNvSpPr/>
          <p:nvPr/>
        </p:nvSpPr>
        <p:spPr>
          <a:xfrm>
            <a:off x="1681364" y="960125"/>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sp>
        <p:nvSpPr>
          <p:cNvPr id="356" name="Google Shape;356;g3de98f0e8eb_0_352"/>
          <p:cNvSpPr txBox="1"/>
          <p:nvPr/>
        </p:nvSpPr>
        <p:spPr>
          <a:xfrm>
            <a:off x="2017800" y="92750"/>
            <a:ext cx="51084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Meet Our Team</a:t>
            </a:r>
            <a:endParaRPr b="1" i="0" sz="3200" u="none" cap="none" strike="noStrike">
              <a:solidFill>
                <a:srgbClr val="FFFFFF"/>
              </a:solidFill>
              <a:latin typeface="Be Vietnam Pro"/>
              <a:ea typeface="Be Vietnam Pro"/>
              <a:cs typeface="Be Vietnam Pro"/>
              <a:sym typeface="Be Vietnam Pro"/>
            </a:endParaRPr>
          </a:p>
        </p:txBody>
      </p:sp>
      <p:sp>
        <p:nvSpPr>
          <p:cNvPr id="357" name="Google Shape;357;g3de98f0e8eb_0_352"/>
          <p:cNvSpPr txBox="1"/>
          <p:nvPr/>
        </p:nvSpPr>
        <p:spPr>
          <a:xfrm>
            <a:off x="824150" y="2029046"/>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Alejandro Benito</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Release Manager</a:t>
            </a:r>
            <a:endParaRPr b="0" i="1" sz="1600" u="none" cap="none" strike="noStrike">
              <a:solidFill>
                <a:srgbClr val="FFFFFF"/>
              </a:solidFill>
              <a:latin typeface="Be Vietnam Pro Medium"/>
              <a:ea typeface="Be Vietnam Pro Medium"/>
              <a:cs typeface="Be Vietnam Pro Medium"/>
              <a:sym typeface="Be Vietnam Pro Medium"/>
            </a:endParaRPr>
          </a:p>
        </p:txBody>
      </p:sp>
      <p:pic>
        <p:nvPicPr>
          <p:cNvPr id="358" name="Google Shape;358;g3de98f0e8eb_0_352"/>
          <p:cNvPicPr preferRelativeResize="0"/>
          <p:nvPr/>
        </p:nvPicPr>
        <p:blipFill rotWithShape="1">
          <a:blip r:embed="rId3">
            <a:alphaModFix/>
          </a:blip>
          <a:srcRect b="0" l="0" r="0" t="0"/>
          <a:stretch/>
        </p:blipFill>
        <p:spPr>
          <a:xfrm>
            <a:off x="1720274" y="998594"/>
            <a:ext cx="857700" cy="848400"/>
          </a:xfrm>
          <a:prstGeom prst="roundRect">
            <a:avLst>
              <a:gd fmla="val 16667" name="adj"/>
            </a:avLst>
          </a:prstGeom>
          <a:noFill/>
          <a:ln>
            <a:noFill/>
          </a:ln>
        </p:spPr>
      </p:pic>
      <p:pic>
        <p:nvPicPr>
          <p:cNvPr id="359" name="Google Shape;359;g3de98f0e8eb_0_352" title="DSC_9648.JPG"/>
          <p:cNvPicPr preferRelativeResize="0"/>
          <p:nvPr/>
        </p:nvPicPr>
        <p:blipFill rotWithShape="1">
          <a:blip r:embed="rId4">
            <a:alphaModFix/>
          </a:blip>
          <a:srcRect b="0" l="16330" r="16330" t="0"/>
          <a:stretch/>
        </p:blipFill>
        <p:spPr>
          <a:xfrm>
            <a:off x="6546238" y="1004888"/>
            <a:ext cx="850800" cy="843300"/>
          </a:xfrm>
          <a:prstGeom prst="roundRect">
            <a:avLst>
              <a:gd fmla="val 16667" name="adj"/>
            </a:avLst>
          </a:prstGeom>
          <a:noFill/>
          <a:ln>
            <a:noFill/>
          </a:ln>
        </p:spPr>
      </p:pic>
      <p:pic>
        <p:nvPicPr>
          <p:cNvPr id="360" name="Google Shape;360;g3de98f0e8eb_0_352"/>
          <p:cNvPicPr preferRelativeResize="0"/>
          <p:nvPr/>
        </p:nvPicPr>
        <p:blipFill rotWithShape="1">
          <a:blip r:embed="rId5">
            <a:alphaModFix/>
          </a:blip>
          <a:srcRect b="0" l="0" r="0" t="0"/>
          <a:stretch/>
        </p:blipFill>
        <p:spPr>
          <a:xfrm>
            <a:off x="1720913" y="3222474"/>
            <a:ext cx="850800" cy="848400"/>
          </a:xfrm>
          <a:prstGeom prst="roundRect">
            <a:avLst>
              <a:gd fmla="val 16667" name="adj"/>
            </a:avLst>
          </a:prstGeom>
          <a:noFill/>
          <a:ln>
            <a:noFill/>
          </a:ln>
        </p:spPr>
      </p:pic>
      <p:sp>
        <p:nvSpPr>
          <p:cNvPr id="361" name="Google Shape;361;g3de98f0e8eb_0_352"/>
          <p:cNvSpPr txBox="1"/>
          <p:nvPr/>
        </p:nvSpPr>
        <p:spPr>
          <a:xfrm>
            <a:off x="824125" y="4223858"/>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Jackson Belzer</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Team Lead</a:t>
            </a:r>
            <a:endParaRPr b="0" i="1" sz="1600" u="none" cap="none" strike="noStrike">
              <a:solidFill>
                <a:srgbClr val="FFFFFF"/>
              </a:solidFill>
              <a:latin typeface="Be Vietnam Pro Medium"/>
              <a:ea typeface="Be Vietnam Pro Medium"/>
              <a:cs typeface="Be Vietnam Pro Medium"/>
              <a:sym typeface="Be Vietnam Pro Medium"/>
            </a:endParaRPr>
          </a:p>
        </p:txBody>
      </p:sp>
      <p:sp>
        <p:nvSpPr>
          <p:cNvPr id="362" name="Google Shape;362;g3de98f0e8eb_0_352"/>
          <p:cNvSpPr txBox="1"/>
          <p:nvPr/>
        </p:nvSpPr>
        <p:spPr>
          <a:xfrm>
            <a:off x="5647988" y="2029033"/>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Christian Lamb</a:t>
            </a:r>
            <a:br>
              <a:rPr b="0" i="0" lang="en" sz="2000" u="none" cap="none" strike="noStrike">
                <a:solidFill>
                  <a:srgbClr val="FFFFFF"/>
                </a:solidFill>
                <a:latin typeface="Be Vietnam Pro Medium"/>
                <a:ea typeface="Be Vietnam Pro Medium"/>
                <a:cs typeface="Be Vietnam Pro Medium"/>
                <a:sym typeface="Be Vietnam Pro Medium"/>
              </a:rPr>
            </a:br>
            <a:r>
              <a:rPr b="0" i="1" lang="en" sz="1600" u="none" cap="none" strike="noStrike">
                <a:solidFill>
                  <a:srgbClr val="FFFFFF"/>
                </a:solidFill>
                <a:latin typeface="Be Vietnam Pro Medium"/>
                <a:ea typeface="Be Vietnam Pro Medium"/>
                <a:cs typeface="Be Vietnam Pro Medium"/>
                <a:sym typeface="Be Vietnam Pro Medium"/>
              </a:rPr>
              <a:t>Recorder</a:t>
            </a:r>
            <a:endParaRPr b="0" i="1" sz="1600" u="none" cap="none" strike="noStrike">
              <a:solidFill>
                <a:srgbClr val="FFFFFF"/>
              </a:solidFill>
              <a:latin typeface="Be Vietnam Pro Medium"/>
              <a:ea typeface="Be Vietnam Pro Medium"/>
              <a:cs typeface="Be Vietnam Pro Medium"/>
              <a:sym typeface="Be Vietnam Pro Medium"/>
            </a:endParaRPr>
          </a:p>
        </p:txBody>
      </p:sp>
      <p:sp>
        <p:nvSpPr>
          <p:cNvPr id="363" name="Google Shape;363;g3de98f0e8eb_0_352"/>
          <p:cNvSpPr txBox="1"/>
          <p:nvPr/>
        </p:nvSpPr>
        <p:spPr>
          <a:xfrm>
            <a:off x="5647988" y="4249233"/>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Juan Jose Serrano</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Architect</a:t>
            </a:r>
            <a:endParaRPr b="0" i="1" sz="1600" u="none" cap="none" strike="noStrike">
              <a:solidFill>
                <a:srgbClr val="FFFFFF"/>
              </a:solidFill>
              <a:latin typeface="Be Vietnam Pro Medium"/>
              <a:ea typeface="Be Vietnam Pro Medium"/>
              <a:cs typeface="Be Vietnam Pro Medium"/>
              <a:sym typeface="Be Vietnam Pro Medium"/>
            </a:endParaRPr>
          </a:p>
        </p:txBody>
      </p:sp>
      <p:sp>
        <p:nvSpPr>
          <p:cNvPr id="364" name="Google Shape;364;g3de98f0e8eb_0_352"/>
          <p:cNvSpPr/>
          <p:nvPr/>
        </p:nvSpPr>
        <p:spPr>
          <a:xfrm>
            <a:off x="4093314" y="1710788"/>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pic>
        <p:nvPicPr>
          <p:cNvPr id="365" name="Google Shape;365;g3de98f0e8eb_0_352" title="images.png"/>
          <p:cNvPicPr preferRelativeResize="0"/>
          <p:nvPr/>
        </p:nvPicPr>
        <p:blipFill rotWithShape="1">
          <a:blip r:embed="rId6">
            <a:alphaModFix/>
          </a:blip>
          <a:srcRect b="0" l="0" r="0" t="0"/>
          <a:stretch/>
        </p:blipFill>
        <p:spPr>
          <a:xfrm>
            <a:off x="4138074" y="1755550"/>
            <a:ext cx="843300" cy="843300"/>
          </a:xfrm>
          <a:prstGeom prst="roundRect">
            <a:avLst>
              <a:gd fmla="val 16667" name="adj"/>
            </a:avLst>
          </a:prstGeom>
          <a:noFill/>
          <a:ln>
            <a:noFill/>
          </a:ln>
        </p:spPr>
      </p:pic>
      <p:sp>
        <p:nvSpPr>
          <p:cNvPr id="366" name="Google Shape;366;g3de98f0e8eb_0_352"/>
          <p:cNvSpPr txBox="1"/>
          <p:nvPr/>
        </p:nvSpPr>
        <p:spPr>
          <a:xfrm>
            <a:off x="3248388" y="2702808"/>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Ogonna Eli</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Faculty Mentor</a:t>
            </a:r>
            <a:endParaRPr b="0" i="1" sz="1600" u="none" cap="none" strike="noStrike">
              <a:solidFill>
                <a:srgbClr val="FFFFFF"/>
              </a:solidFill>
              <a:latin typeface="Be Vietnam Pro Medium"/>
              <a:ea typeface="Be Vietnam Pro Medium"/>
              <a:cs typeface="Be Vietnam Pro Medium"/>
              <a:sym typeface="Be Vietnam Pro Medium"/>
            </a:endParaRPr>
          </a:p>
        </p:txBody>
      </p:sp>
      <p:pic>
        <p:nvPicPr>
          <p:cNvPr id="367" name="Google Shape;367;g3de98f0e8eb_0_352" title="Untitled.png"/>
          <p:cNvPicPr preferRelativeResize="0"/>
          <p:nvPr/>
        </p:nvPicPr>
        <p:blipFill rotWithShape="1">
          <a:blip r:embed="rId7">
            <a:alphaModFix/>
          </a:blip>
          <a:srcRect b="0" l="16250" r="13401" t="0"/>
          <a:stretch/>
        </p:blipFill>
        <p:spPr>
          <a:xfrm>
            <a:off x="6537325" y="3204625"/>
            <a:ext cx="873300" cy="884100"/>
          </a:xfrm>
          <a:prstGeom prst="roundRect">
            <a:avLst>
              <a:gd fmla="val 16667"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3de98f0e8eb_0_4249"/>
          <p:cNvSpPr txBox="1"/>
          <p:nvPr/>
        </p:nvSpPr>
        <p:spPr>
          <a:xfrm>
            <a:off x="2443050" y="79500"/>
            <a:ext cx="4257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Schedule / Timeline</a:t>
            </a:r>
            <a:endParaRPr b="1" i="0" sz="3200" u="none" cap="none" strike="noStrike">
              <a:solidFill>
                <a:srgbClr val="FFFFFF"/>
              </a:solidFill>
              <a:latin typeface="Be Vietnam Pro"/>
              <a:ea typeface="Be Vietnam Pro"/>
              <a:cs typeface="Be Vietnam Pro"/>
              <a:sym typeface="Be Vietnam Pro"/>
            </a:endParaRPr>
          </a:p>
        </p:txBody>
      </p:sp>
      <p:pic>
        <p:nvPicPr>
          <p:cNvPr id="640" name="Google Shape;640;g3de98f0e8eb_0_4249" title="p2p2p_timeline_ugrads.png"/>
          <p:cNvPicPr preferRelativeResize="0"/>
          <p:nvPr/>
        </p:nvPicPr>
        <p:blipFill>
          <a:blip r:embed="rId3">
            <a:alphaModFix/>
          </a:blip>
          <a:stretch>
            <a:fillRect/>
          </a:stretch>
        </p:blipFill>
        <p:spPr>
          <a:xfrm>
            <a:off x="152400" y="1466850"/>
            <a:ext cx="8839200" cy="220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3de98f0e8eb_0_1493"/>
          <p:cNvSpPr txBox="1"/>
          <p:nvPr/>
        </p:nvSpPr>
        <p:spPr>
          <a:xfrm>
            <a:off x="2319000" y="293875"/>
            <a:ext cx="4506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Future Work</a:t>
            </a:r>
            <a:endParaRPr b="1" i="0" sz="3200" u="none" cap="none" strike="noStrike">
              <a:solidFill>
                <a:srgbClr val="FFFFFF"/>
              </a:solidFill>
              <a:latin typeface="Be Vietnam Pro"/>
              <a:ea typeface="Be Vietnam Pro"/>
              <a:cs typeface="Be Vietnam Pro"/>
              <a:sym typeface="Be Vietnam Pro"/>
            </a:endParaRPr>
          </a:p>
        </p:txBody>
      </p:sp>
      <p:sp>
        <p:nvSpPr>
          <p:cNvPr id="646" name="Google Shape;646;g3de98f0e8eb_0_1493"/>
          <p:cNvSpPr txBox="1"/>
          <p:nvPr/>
        </p:nvSpPr>
        <p:spPr>
          <a:xfrm>
            <a:off x="335625" y="3122575"/>
            <a:ext cx="25218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More diagram types</a:t>
            </a:r>
            <a:endParaRPr b="0" i="0" sz="2200" u="none" cap="none" strike="noStrike">
              <a:solidFill>
                <a:srgbClr val="FFFFFF"/>
              </a:solidFill>
              <a:latin typeface="League Spartan"/>
              <a:ea typeface="League Spartan"/>
              <a:cs typeface="League Spartan"/>
              <a:sym typeface="League Spartan"/>
            </a:endParaRPr>
          </a:p>
        </p:txBody>
      </p:sp>
      <p:sp>
        <p:nvSpPr>
          <p:cNvPr id="647" name="Google Shape;647;g3de98f0e8eb_0_1493"/>
          <p:cNvSpPr txBox="1"/>
          <p:nvPr/>
        </p:nvSpPr>
        <p:spPr>
          <a:xfrm>
            <a:off x="3122775" y="3122575"/>
            <a:ext cx="3000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Better customization</a:t>
            </a:r>
            <a:endParaRPr b="0" i="0" sz="2200" u="none" cap="none" strike="noStrike">
              <a:solidFill>
                <a:srgbClr val="FFFFFF"/>
              </a:solidFill>
              <a:latin typeface="League Spartan"/>
              <a:ea typeface="League Spartan"/>
              <a:cs typeface="League Spartan"/>
              <a:sym typeface="League Spartan"/>
            </a:endParaRPr>
          </a:p>
        </p:txBody>
      </p:sp>
      <p:sp>
        <p:nvSpPr>
          <p:cNvPr id="648" name="Google Shape;648;g3de98f0e8eb_0_1493"/>
          <p:cNvSpPr txBox="1"/>
          <p:nvPr/>
        </p:nvSpPr>
        <p:spPr>
          <a:xfrm>
            <a:off x="6416475" y="3122575"/>
            <a:ext cx="21366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Wider adoption</a:t>
            </a:r>
            <a:endParaRPr b="0" i="0" sz="2200" u="none" cap="none" strike="noStrike">
              <a:solidFill>
                <a:srgbClr val="FFFFFF"/>
              </a:solidFill>
              <a:latin typeface="Be Vietnam Pro"/>
              <a:ea typeface="Be Vietnam Pro"/>
              <a:cs typeface="Be Vietnam Pro"/>
              <a:sym typeface="Be Vietnam Pro"/>
            </a:endParaRPr>
          </a:p>
        </p:txBody>
      </p:sp>
      <p:sp>
        <p:nvSpPr>
          <p:cNvPr id="649" name="Google Shape;649;g3de98f0e8eb_0_1493"/>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650" name="Google Shape;650;g3de98f0e8eb_0_1493"/>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651" name="Google Shape;651;g3de98f0e8eb_0_1493"/>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652" name="Google Shape;652;g3de98f0e8eb_0_1493"/>
          <p:cNvGrpSpPr/>
          <p:nvPr/>
        </p:nvGrpSpPr>
        <p:grpSpPr>
          <a:xfrm>
            <a:off x="7096679" y="2040496"/>
            <a:ext cx="856598" cy="872074"/>
            <a:chOff x="7529411" y="2414659"/>
            <a:chExt cx="355863" cy="362293"/>
          </a:xfrm>
        </p:grpSpPr>
        <p:sp>
          <p:nvSpPr>
            <p:cNvPr id="653" name="Google Shape;653;g3de98f0e8eb_0_1493"/>
            <p:cNvSpPr/>
            <p:nvPr/>
          </p:nvSpPr>
          <p:spPr>
            <a:xfrm>
              <a:off x="7687816" y="2443081"/>
              <a:ext cx="45481" cy="15946"/>
            </a:xfrm>
            <a:custGeom>
              <a:rect b="b" l="l" r="r" t="t"/>
              <a:pathLst>
                <a:path extrusionOk="0" h="501" w="1429">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4" name="Google Shape;654;g3de98f0e8eb_0_1493"/>
            <p:cNvSpPr/>
            <p:nvPr/>
          </p:nvSpPr>
          <p:spPr>
            <a:xfrm>
              <a:off x="7648764" y="2414659"/>
              <a:ext cx="123204" cy="168654"/>
            </a:xfrm>
            <a:custGeom>
              <a:rect b="b" l="l" r="r" t="t"/>
              <a:pathLst>
                <a:path extrusionOk="0" h="5299" w="3871">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5" name="Google Shape;655;g3de98f0e8eb_0_1493"/>
            <p:cNvSpPr/>
            <p:nvPr/>
          </p:nvSpPr>
          <p:spPr>
            <a:xfrm>
              <a:off x="7670757" y="2551072"/>
              <a:ext cx="10248" cy="33005"/>
            </a:xfrm>
            <a:custGeom>
              <a:rect b="b" l="l" r="r" t="t"/>
              <a:pathLst>
                <a:path extrusionOk="0" h="1037" w="322">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6" name="Google Shape;656;g3de98f0e8eb_0_1493"/>
            <p:cNvSpPr/>
            <p:nvPr/>
          </p:nvSpPr>
          <p:spPr>
            <a:xfrm>
              <a:off x="7738963" y="2551072"/>
              <a:ext cx="10280" cy="33005"/>
            </a:xfrm>
            <a:custGeom>
              <a:rect b="b" l="l" r="r" t="t"/>
              <a:pathLst>
                <a:path extrusionOk="0" h="1037" w="323">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7" name="Google Shape;657;g3de98f0e8eb_0_1493"/>
            <p:cNvSpPr/>
            <p:nvPr/>
          </p:nvSpPr>
          <p:spPr>
            <a:xfrm>
              <a:off x="7568432" y="2635956"/>
              <a:ext cx="45513" cy="15946"/>
            </a:xfrm>
            <a:custGeom>
              <a:rect b="b" l="l" r="r" t="t"/>
              <a:pathLst>
                <a:path extrusionOk="0" h="501" w="143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8" name="Google Shape;658;g3de98f0e8eb_0_1493"/>
            <p:cNvSpPr/>
            <p:nvPr/>
          </p:nvSpPr>
          <p:spPr>
            <a:xfrm>
              <a:off x="7529411" y="2607916"/>
              <a:ext cx="123172" cy="168654"/>
            </a:xfrm>
            <a:custGeom>
              <a:rect b="b" l="l" r="r" t="t"/>
              <a:pathLst>
                <a:path extrusionOk="0" h="5299" w="387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59" name="Google Shape;659;g3de98f0e8eb_0_1493"/>
            <p:cNvSpPr/>
            <p:nvPr/>
          </p:nvSpPr>
          <p:spPr>
            <a:xfrm>
              <a:off x="7551754" y="2743946"/>
              <a:ext cx="10280" cy="33005"/>
            </a:xfrm>
            <a:custGeom>
              <a:rect b="b" l="l" r="r" t="t"/>
              <a:pathLst>
                <a:path extrusionOk="0" h="1037" w="323">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60" name="Google Shape;660;g3de98f0e8eb_0_1493"/>
            <p:cNvSpPr/>
            <p:nvPr/>
          </p:nvSpPr>
          <p:spPr>
            <a:xfrm>
              <a:off x="7619610"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61" name="Google Shape;661;g3de98f0e8eb_0_1493"/>
            <p:cNvSpPr/>
            <p:nvPr/>
          </p:nvSpPr>
          <p:spPr>
            <a:xfrm>
              <a:off x="7773464" y="2584427"/>
              <a:ext cx="111810" cy="192525"/>
            </a:xfrm>
            <a:custGeom>
              <a:rect b="b" l="l" r="r" t="t"/>
              <a:pathLst>
                <a:path extrusionOk="0" h="6049" w="3513">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62" name="Google Shape;662;g3de98f0e8eb_0_1493"/>
            <p:cNvSpPr/>
            <p:nvPr/>
          </p:nvSpPr>
          <p:spPr>
            <a:xfrm>
              <a:off x="7795043" y="2750789"/>
              <a:ext cx="11012" cy="26162"/>
            </a:xfrm>
            <a:custGeom>
              <a:rect b="b" l="l" r="r" t="t"/>
              <a:pathLst>
                <a:path extrusionOk="0" h="822" w="346">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63" name="Google Shape;663;g3de98f0e8eb_0_1493"/>
            <p:cNvSpPr/>
            <p:nvPr/>
          </p:nvSpPr>
          <p:spPr>
            <a:xfrm>
              <a:off x="7851887" y="2750789"/>
              <a:ext cx="10662" cy="26162"/>
            </a:xfrm>
            <a:custGeom>
              <a:rect b="b" l="l" r="r" t="t"/>
              <a:pathLst>
                <a:path extrusionOk="0" h="822" w="335">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664" name="Google Shape;664;g3de98f0e8eb_0_1493"/>
            <p:cNvSpPr/>
            <p:nvPr/>
          </p:nvSpPr>
          <p:spPr>
            <a:xfrm>
              <a:off x="7641189" y="2595789"/>
              <a:ext cx="136826" cy="113147"/>
            </a:xfrm>
            <a:custGeom>
              <a:rect b="b" l="l" r="r" t="t"/>
              <a:pathLst>
                <a:path extrusionOk="0" h="3555" w="4299">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grpSp>
      <p:grpSp>
        <p:nvGrpSpPr>
          <p:cNvPr id="665" name="Google Shape;665;g3de98f0e8eb_0_1493"/>
          <p:cNvGrpSpPr/>
          <p:nvPr/>
        </p:nvGrpSpPr>
        <p:grpSpPr>
          <a:xfrm>
            <a:off x="4132452" y="2040510"/>
            <a:ext cx="856590" cy="872061"/>
            <a:chOff x="853950" y="2894720"/>
            <a:chExt cx="364104" cy="353290"/>
          </a:xfrm>
        </p:grpSpPr>
        <p:sp>
          <p:nvSpPr>
            <p:cNvPr id="666" name="Google Shape;666;g3de98f0e8eb_0_1493"/>
            <p:cNvSpPr/>
            <p:nvPr/>
          </p:nvSpPr>
          <p:spPr>
            <a:xfrm>
              <a:off x="1056167" y="3155298"/>
              <a:ext cx="57472" cy="57662"/>
            </a:xfrm>
            <a:custGeom>
              <a:rect b="b" l="l" r="r" t="t"/>
              <a:pathLst>
                <a:path extrusionOk="0" h="1813" w="1807">
                  <a:moveTo>
                    <a:pt x="907" y="0"/>
                  </a:moveTo>
                  <a:cubicBezTo>
                    <a:pt x="686" y="0"/>
                    <a:pt x="459" y="83"/>
                    <a:pt x="274" y="268"/>
                  </a:cubicBezTo>
                  <a:cubicBezTo>
                    <a:pt x="215" y="328"/>
                    <a:pt x="215" y="423"/>
                    <a:pt x="274" y="506"/>
                  </a:cubicBezTo>
                  <a:cubicBezTo>
                    <a:pt x="304" y="536"/>
                    <a:pt x="346" y="551"/>
                    <a:pt x="389" y="551"/>
                  </a:cubicBezTo>
                  <a:cubicBezTo>
                    <a:pt x="432" y="551"/>
                    <a:pt x="477" y="536"/>
                    <a:pt x="512" y="506"/>
                  </a:cubicBezTo>
                  <a:cubicBezTo>
                    <a:pt x="625" y="394"/>
                    <a:pt x="767" y="336"/>
                    <a:pt x="908" y="336"/>
                  </a:cubicBezTo>
                  <a:cubicBezTo>
                    <a:pt x="1020" y="336"/>
                    <a:pt x="1132" y="373"/>
                    <a:pt x="1227" y="447"/>
                  </a:cubicBezTo>
                  <a:cubicBezTo>
                    <a:pt x="1489" y="625"/>
                    <a:pt x="1560" y="983"/>
                    <a:pt x="1381" y="1233"/>
                  </a:cubicBezTo>
                  <a:cubicBezTo>
                    <a:pt x="1265" y="1401"/>
                    <a:pt x="1087" y="1477"/>
                    <a:pt x="911" y="1477"/>
                  </a:cubicBezTo>
                  <a:cubicBezTo>
                    <a:pt x="639" y="1477"/>
                    <a:pt x="370" y="1294"/>
                    <a:pt x="334" y="983"/>
                  </a:cubicBezTo>
                  <a:cubicBezTo>
                    <a:pt x="323" y="894"/>
                    <a:pt x="260" y="827"/>
                    <a:pt x="176" y="827"/>
                  </a:cubicBezTo>
                  <a:cubicBezTo>
                    <a:pt x="169" y="827"/>
                    <a:pt x="162" y="827"/>
                    <a:pt x="155" y="828"/>
                  </a:cubicBezTo>
                  <a:cubicBezTo>
                    <a:pt x="72" y="840"/>
                    <a:pt x="0" y="923"/>
                    <a:pt x="12" y="1006"/>
                  </a:cubicBezTo>
                  <a:cubicBezTo>
                    <a:pt x="63" y="1513"/>
                    <a:pt x="487" y="1812"/>
                    <a:pt x="913" y="1812"/>
                  </a:cubicBezTo>
                  <a:cubicBezTo>
                    <a:pt x="1189" y="1812"/>
                    <a:pt x="1466" y="1687"/>
                    <a:pt x="1643" y="1411"/>
                  </a:cubicBezTo>
                  <a:cubicBezTo>
                    <a:pt x="1751" y="1256"/>
                    <a:pt x="1798" y="1078"/>
                    <a:pt x="1798" y="899"/>
                  </a:cubicBezTo>
                  <a:cubicBezTo>
                    <a:pt x="1806" y="360"/>
                    <a:pt x="1368" y="0"/>
                    <a:pt x="907" y="0"/>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67" name="Google Shape;667;g3de98f0e8eb_0_1493"/>
            <p:cNvSpPr/>
            <p:nvPr/>
          </p:nvSpPr>
          <p:spPr>
            <a:xfrm>
              <a:off x="868326" y="2975027"/>
              <a:ext cx="192802" cy="82025"/>
            </a:xfrm>
            <a:custGeom>
              <a:rect b="b" l="l" r="r" t="t"/>
              <a:pathLst>
                <a:path extrusionOk="0" h="2579" w="6062">
                  <a:moveTo>
                    <a:pt x="3619" y="1"/>
                  </a:moveTo>
                  <a:cubicBezTo>
                    <a:pt x="2165" y="1"/>
                    <a:pt x="686" y="811"/>
                    <a:pt x="48" y="2364"/>
                  </a:cubicBezTo>
                  <a:cubicBezTo>
                    <a:pt x="1" y="2460"/>
                    <a:pt x="84" y="2579"/>
                    <a:pt x="203" y="2579"/>
                  </a:cubicBezTo>
                  <a:cubicBezTo>
                    <a:pt x="263" y="2579"/>
                    <a:pt x="334" y="2543"/>
                    <a:pt x="346" y="2483"/>
                  </a:cubicBezTo>
                  <a:cubicBezTo>
                    <a:pt x="909" y="1104"/>
                    <a:pt x="2222" y="332"/>
                    <a:pt x="3567" y="332"/>
                  </a:cubicBezTo>
                  <a:cubicBezTo>
                    <a:pt x="4242" y="332"/>
                    <a:pt x="4925" y="526"/>
                    <a:pt x="5525" y="936"/>
                  </a:cubicBezTo>
                  <a:cubicBezTo>
                    <a:pt x="5609" y="995"/>
                    <a:pt x="5680" y="1031"/>
                    <a:pt x="5752" y="1114"/>
                  </a:cubicBezTo>
                  <a:cubicBezTo>
                    <a:pt x="5784" y="1142"/>
                    <a:pt x="5824" y="1156"/>
                    <a:pt x="5864" y="1156"/>
                  </a:cubicBezTo>
                  <a:cubicBezTo>
                    <a:pt x="5911" y="1156"/>
                    <a:pt x="5957" y="1136"/>
                    <a:pt x="5990" y="1090"/>
                  </a:cubicBezTo>
                  <a:cubicBezTo>
                    <a:pt x="6061" y="1019"/>
                    <a:pt x="6049" y="912"/>
                    <a:pt x="5978" y="852"/>
                  </a:cubicBezTo>
                  <a:cubicBezTo>
                    <a:pt x="5317" y="280"/>
                    <a:pt x="4473" y="1"/>
                    <a:pt x="3619"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68" name="Google Shape;668;g3de98f0e8eb_0_1493"/>
            <p:cNvSpPr/>
            <p:nvPr/>
          </p:nvSpPr>
          <p:spPr>
            <a:xfrm>
              <a:off x="853950" y="3067580"/>
              <a:ext cx="137875" cy="168598"/>
            </a:xfrm>
            <a:custGeom>
              <a:rect b="b" l="l" r="r" t="t"/>
              <a:pathLst>
                <a:path extrusionOk="0" h="5301" w="4335">
                  <a:moveTo>
                    <a:pt x="479" y="1"/>
                  </a:moveTo>
                  <a:cubicBezTo>
                    <a:pt x="401" y="1"/>
                    <a:pt x="321" y="57"/>
                    <a:pt x="310" y="133"/>
                  </a:cubicBezTo>
                  <a:cubicBezTo>
                    <a:pt x="0" y="1633"/>
                    <a:pt x="608" y="3217"/>
                    <a:pt x="1893" y="4074"/>
                  </a:cubicBezTo>
                  <a:cubicBezTo>
                    <a:pt x="1965" y="4134"/>
                    <a:pt x="2858" y="4788"/>
                    <a:pt x="4072" y="5288"/>
                  </a:cubicBezTo>
                  <a:cubicBezTo>
                    <a:pt x="4084" y="5300"/>
                    <a:pt x="4120" y="5300"/>
                    <a:pt x="4132" y="5300"/>
                  </a:cubicBezTo>
                  <a:cubicBezTo>
                    <a:pt x="4191" y="5300"/>
                    <a:pt x="4275" y="5253"/>
                    <a:pt x="4287" y="5193"/>
                  </a:cubicBezTo>
                  <a:cubicBezTo>
                    <a:pt x="4334" y="5074"/>
                    <a:pt x="4287" y="4979"/>
                    <a:pt x="4191" y="4955"/>
                  </a:cubicBezTo>
                  <a:cubicBezTo>
                    <a:pt x="2989" y="4479"/>
                    <a:pt x="2084" y="3800"/>
                    <a:pt x="2084" y="3800"/>
                  </a:cubicBezTo>
                  <a:cubicBezTo>
                    <a:pt x="905" y="3002"/>
                    <a:pt x="346" y="1562"/>
                    <a:pt x="643" y="193"/>
                  </a:cubicBezTo>
                  <a:cubicBezTo>
                    <a:pt x="655" y="109"/>
                    <a:pt x="596" y="14"/>
                    <a:pt x="500" y="2"/>
                  </a:cubicBezTo>
                  <a:cubicBezTo>
                    <a:pt x="493" y="1"/>
                    <a:pt x="486" y="1"/>
                    <a:pt x="479"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69" name="Google Shape;669;g3de98f0e8eb_0_1493"/>
            <p:cNvSpPr/>
            <p:nvPr/>
          </p:nvSpPr>
          <p:spPr>
            <a:xfrm>
              <a:off x="937248" y="3014975"/>
              <a:ext cx="87877" cy="57217"/>
            </a:xfrm>
            <a:custGeom>
              <a:rect b="b" l="l" r="r" t="t"/>
              <a:pathLst>
                <a:path extrusionOk="0" h="1799" w="2763">
                  <a:moveTo>
                    <a:pt x="2225" y="1"/>
                  </a:moveTo>
                  <a:cubicBezTo>
                    <a:pt x="2218" y="1"/>
                    <a:pt x="2211" y="1"/>
                    <a:pt x="2203" y="1"/>
                  </a:cubicBezTo>
                  <a:lnTo>
                    <a:pt x="941" y="61"/>
                  </a:lnTo>
                  <a:cubicBezTo>
                    <a:pt x="584" y="73"/>
                    <a:pt x="346" y="430"/>
                    <a:pt x="477" y="763"/>
                  </a:cubicBezTo>
                  <a:cubicBezTo>
                    <a:pt x="203" y="787"/>
                    <a:pt x="1" y="1025"/>
                    <a:pt x="13" y="1311"/>
                  </a:cubicBezTo>
                  <a:cubicBezTo>
                    <a:pt x="25" y="1597"/>
                    <a:pt x="263" y="1799"/>
                    <a:pt x="537" y="1799"/>
                  </a:cubicBezTo>
                  <a:cubicBezTo>
                    <a:pt x="560" y="1799"/>
                    <a:pt x="548" y="1799"/>
                    <a:pt x="953" y="1787"/>
                  </a:cubicBezTo>
                  <a:cubicBezTo>
                    <a:pt x="1037" y="1787"/>
                    <a:pt x="1120" y="1704"/>
                    <a:pt x="1120" y="1608"/>
                  </a:cubicBezTo>
                  <a:cubicBezTo>
                    <a:pt x="1120" y="1525"/>
                    <a:pt x="1025" y="1442"/>
                    <a:pt x="941" y="1442"/>
                  </a:cubicBezTo>
                  <a:lnTo>
                    <a:pt x="548" y="1466"/>
                  </a:lnTo>
                  <a:cubicBezTo>
                    <a:pt x="441" y="1466"/>
                    <a:pt x="346" y="1370"/>
                    <a:pt x="346" y="1263"/>
                  </a:cubicBezTo>
                  <a:cubicBezTo>
                    <a:pt x="346" y="1168"/>
                    <a:pt x="429" y="1073"/>
                    <a:pt x="537" y="1073"/>
                  </a:cubicBezTo>
                  <a:lnTo>
                    <a:pt x="667" y="1073"/>
                  </a:lnTo>
                  <a:cubicBezTo>
                    <a:pt x="858" y="1061"/>
                    <a:pt x="953" y="835"/>
                    <a:pt x="834" y="704"/>
                  </a:cubicBezTo>
                  <a:cubicBezTo>
                    <a:pt x="727" y="585"/>
                    <a:pt x="798" y="394"/>
                    <a:pt x="965" y="370"/>
                  </a:cubicBezTo>
                  <a:lnTo>
                    <a:pt x="2227" y="311"/>
                  </a:lnTo>
                  <a:cubicBezTo>
                    <a:pt x="2334" y="311"/>
                    <a:pt x="2442" y="406"/>
                    <a:pt x="2442" y="513"/>
                  </a:cubicBezTo>
                  <a:cubicBezTo>
                    <a:pt x="2442" y="608"/>
                    <a:pt x="2346" y="704"/>
                    <a:pt x="2263" y="704"/>
                  </a:cubicBezTo>
                  <a:lnTo>
                    <a:pt x="2144" y="704"/>
                  </a:lnTo>
                  <a:cubicBezTo>
                    <a:pt x="1953" y="716"/>
                    <a:pt x="1858" y="942"/>
                    <a:pt x="1977" y="1085"/>
                  </a:cubicBezTo>
                  <a:cubicBezTo>
                    <a:pt x="2084" y="1204"/>
                    <a:pt x="1989" y="1406"/>
                    <a:pt x="1834" y="1406"/>
                  </a:cubicBezTo>
                  <a:lnTo>
                    <a:pt x="1620" y="1418"/>
                  </a:lnTo>
                  <a:cubicBezTo>
                    <a:pt x="1537" y="1418"/>
                    <a:pt x="1453" y="1501"/>
                    <a:pt x="1453" y="1597"/>
                  </a:cubicBezTo>
                  <a:cubicBezTo>
                    <a:pt x="1453" y="1680"/>
                    <a:pt x="1549" y="1763"/>
                    <a:pt x="1632" y="1763"/>
                  </a:cubicBezTo>
                  <a:lnTo>
                    <a:pt x="1846" y="1739"/>
                  </a:lnTo>
                  <a:cubicBezTo>
                    <a:pt x="2203" y="1728"/>
                    <a:pt x="2442" y="1370"/>
                    <a:pt x="2322" y="1049"/>
                  </a:cubicBezTo>
                  <a:cubicBezTo>
                    <a:pt x="2561" y="1013"/>
                    <a:pt x="2763" y="775"/>
                    <a:pt x="2751" y="489"/>
                  </a:cubicBezTo>
                  <a:cubicBezTo>
                    <a:pt x="2739" y="222"/>
                    <a:pt x="2502" y="1"/>
                    <a:pt x="2225"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70" name="Google Shape;670;g3de98f0e8eb_0_1493"/>
            <p:cNvSpPr/>
            <p:nvPr/>
          </p:nvSpPr>
          <p:spPr>
            <a:xfrm>
              <a:off x="978912" y="3095664"/>
              <a:ext cx="78399" cy="79290"/>
            </a:xfrm>
            <a:custGeom>
              <a:rect b="b" l="l" r="r" t="t"/>
              <a:pathLst>
                <a:path extrusionOk="0" h="2493" w="2465">
                  <a:moveTo>
                    <a:pt x="1751" y="0"/>
                  </a:moveTo>
                  <a:cubicBezTo>
                    <a:pt x="1513" y="0"/>
                    <a:pt x="1477" y="95"/>
                    <a:pt x="381" y="691"/>
                  </a:cubicBezTo>
                  <a:cubicBezTo>
                    <a:pt x="72" y="869"/>
                    <a:pt x="24" y="1286"/>
                    <a:pt x="286" y="1524"/>
                  </a:cubicBezTo>
                  <a:cubicBezTo>
                    <a:pt x="84" y="1667"/>
                    <a:pt x="0" y="1929"/>
                    <a:pt x="72" y="2155"/>
                  </a:cubicBezTo>
                  <a:cubicBezTo>
                    <a:pt x="154" y="2370"/>
                    <a:pt x="351" y="2493"/>
                    <a:pt x="555" y="2493"/>
                  </a:cubicBezTo>
                  <a:cubicBezTo>
                    <a:pt x="646" y="2493"/>
                    <a:pt x="738" y="2468"/>
                    <a:pt x="822" y="2417"/>
                  </a:cubicBezTo>
                  <a:lnTo>
                    <a:pt x="1096" y="2262"/>
                  </a:lnTo>
                  <a:cubicBezTo>
                    <a:pt x="1179" y="2215"/>
                    <a:pt x="1203" y="2108"/>
                    <a:pt x="1155" y="2036"/>
                  </a:cubicBezTo>
                  <a:cubicBezTo>
                    <a:pt x="1131" y="1987"/>
                    <a:pt x="1073" y="1955"/>
                    <a:pt x="1016" y="1955"/>
                  </a:cubicBezTo>
                  <a:cubicBezTo>
                    <a:pt x="989" y="1955"/>
                    <a:pt x="963" y="1962"/>
                    <a:pt x="941" y="1977"/>
                  </a:cubicBezTo>
                  <a:lnTo>
                    <a:pt x="655" y="2143"/>
                  </a:lnTo>
                  <a:cubicBezTo>
                    <a:pt x="624" y="2161"/>
                    <a:pt x="591" y="2169"/>
                    <a:pt x="558" y="2169"/>
                  </a:cubicBezTo>
                  <a:cubicBezTo>
                    <a:pt x="479" y="2169"/>
                    <a:pt x="403" y="2120"/>
                    <a:pt x="370" y="2036"/>
                  </a:cubicBezTo>
                  <a:cubicBezTo>
                    <a:pt x="346" y="1965"/>
                    <a:pt x="381" y="1846"/>
                    <a:pt x="465" y="1798"/>
                  </a:cubicBezTo>
                  <a:cubicBezTo>
                    <a:pt x="643" y="1691"/>
                    <a:pt x="667" y="1441"/>
                    <a:pt x="489" y="1310"/>
                  </a:cubicBezTo>
                  <a:cubicBezTo>
                    <a:pt x="381" y="1215"/>
                    <a:pt x="405" y="1048"/>
                    <a:pt x="512" y="976"/>
                  </a:cubicBezTo>
                  <a:cubicBezTo>
                    <a:pt x="1691" y="322"/>
                    <a:pt x="1632" y="322"/>
                    <a:pt x="1727" y="322"/>
                  </a:cubicBezTo>
                  <a:cubicBezTo>
                    <a:pt x="1822" y="322"/>
                    <a:pt x="1917" y="417"/>
                    <a:pt x="1917" y="512"/>
                  </a:cubicBezTo>
                  <a:cubicBezTo>
                    <a:pt x="1917" y="679"/>
                    <a:pt x="1751" y="715"/>
                    <a:pt x="1691" y="750"/>
                  </a:cubicBezTo>
                  <a:cubicBezTo>
                    <a:pt x="1536" y="846"/>
                    <a:pt x="1548" y="1084"/>
                    <a:pt x="1727" y="1155"/>
                  </a:cubicBezTo>
                  <a:cubicBezTo>
                    <a:pt x="1882" y="1215"/>
                    <a:pt x="1882" y="1429"/>
                    <a:pt x="1739" y="1512"/>
                  </a:cubicBezTo>
                  <a:lnTo>
                    <a:pt x="1501" y="1643"/>
                  </a:lnTo>
                  <a:cubicBezTo>
                    <a:pt x="1429" y="1691"/>
                    <a:pt x="1393" y="1798"/>
                    <a:pt x="1441" y="1869"/>
                  </a:cubicBezTo>
                  <a:cubicBezTo>
                    <a:pt x="1474" y="1918"/>
                    <a:pt x="1529" y="1951"/>
                    <a:pt x="1587" y="1951"/>
                  </a:cubicBezTo>
                  <a:cubicBezTo>
                    <a:pt x="1614" y="1951"/>
                    <a:pt x="1641" y="1944"/>
                    <a:pt x="1667" y="1929"/>
                  </a:cubicBezTo>
                  <a:lnTo>
                    <a:pt x="1905" y="1798"/>
                  </a:lnTo>
                  <a:cubicBezTo>
                    <a:pt x="2215" y="1619"/>
                    <a:pt x="2275" y="1203"/>
                    <a:pt x="2001" y="953"/>
                  </a:cubicBezTo>
                  <a:cubicBezTo>
                    <a:pt x="2465" y="679"/>
                    <a:pt x="2275" y="0"/>
                    <a:pt x="1751" y="0"/>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71" name="Google Shape;671;g3de98f0e8eb_0_1493"/>
            <p:cNvSpPr/>
            <p:nvPr/>
          </p:nvSpPr>
          <p:spPr>
            <a:xfrm>
              <a:off x="891067" y="3070697"/>
              <a:ext cx="74615" cy="77477"/>
            </a:xfrm>
            <a:custGeom>
              <a:rect b="b" l="l" r="r" t="t"/>
              <a:pathLst>
                <a:path extrusionOk="0" h="2436" w="2346">
                  <a:moveTo>
                    <a:pt x="534" y="1"/>
                  </a:moveTo>
                  <a:cubicBezTo>
                    <a:pt x="499" y="1"/>
                    <a:pt x="464" y="4"/>
                    <a:pt x="429" y="11"/>
                  </a:cubicBezTo>
                  <a:cubicBezTo>
                    <a:pt x="191" y="71"/>
                    <a:pt x="0" y="273"/>
                    <a:pt x="0" y="523"/>
                  </a:cubicBezTo>
                  <a:cubicBezTo>
                    <a:pt x="0" y="690"/>
                    <a:pt x="72" y="749"/>
                    <a:pt x="203" y="1107"/>
                  </a:cubicBezTo>
                  <a:cubicBezTo>
                    <a:pt x="220" y="1178"/>
                    <a:pt x="284" y="1215"/>
                    <a:pt x="345" y="1215"/>
                  </a:cubicBezTo>
                  <a:cubicBezTo>
                    <a:pt x="366" y="1215"/>
                    <a:pt x="387" y="1211"/>
                    <a:pt x="405" y="1202"/>
                  </a:cubicBezTo>
                  <a:cubicBezTo>
                    <a:pt x="500" y="1166"/>
                    <a:pt x="548" y="1059"/>
                    <a:pt x="500" y="988"/>
                  </a:cubicBezTo>
                  <a:cubicBezTo>
                    <a:pt x="345" y="583"/>
                    <a:pt x="334" y="583"/>
                    <a:pt x="334" y="523"/>
                  </a:cubicBezTo>
                  <a:cubicBezTo>
                    <a:pt x="334" y="416"/>
                    <a:pt x="429" y="333"/>
                    <a:pt x="512" y="333"/>
                  </a:cubicBezTo>
                  <a:cubicBezTo>
                    <a:pt x="584" y="333"/>
                    <a:pt x="679" y="392"/>
                    <a:pt x="703" y="464"/>
                  </a:cubicBezTo>
                  <a:cubicBezTo>
                    <a:pt x="738" y="511"/>
                    <a:pt x="750" y="738"/>
                    <a:pt x="965" y="738"/>
                  </a:cubicBezTo>
                  <a:cubicBezTo>
                    <a:pt x="1036" y="738"/>
                    <a:pt x="1107" y="690"/>
                    <a:pt x="1155" y="618"/>
                  </a:cubicBezTo>
                  <a:cubicBezTo>
                    <a:pt x="1188" y="557"/>
                    <a:pt x="1253" y="527"/>
                    <a:pt x="1318" y="527"/>
                  </a:cubicBezTo>
                  <a:cubicBezTo>
                    <a:pt x="1393" y="527"/>
                    <a:pt x="1469" y="566"/>
                    <a:pt x="1500" y="642"/>
                  </a:cubicBezTo>
                  <a:cubicBezTo>
                    <a:pt x="1977" y="1881"/>
                    <a:pt x="1977" y="1833"/>
                    <a:pt x="1977" y="1892"/>
                  </a:cubicBezTo>
                  <a:cubicBezTo>
                    <a:pt x="1977" y="2018"/>
                    <a:pt x="1874" y="2091"/>
                    <a:pt x="1773" y="2091"/>
                  </a:cubicBezTo>
                  <a:cubicBezTo>
                    <a:pt x="1701" y="2091"/>
                    <a:pt x="1630" y="2055"/>
                    <a:pt x="1596" y="1976"/>
                  </a:cubicBezTo>
                  <a:lnTo>
                    <a:pt x="1536" y="1833"/>
                  </a:lnTo>
                  <a:cubicBezTo>
                    <a:pt x="1498" y="1739"/>
                    <a:pt x="1415" y="1691"/>
                    <a:pt x="1332" y="1691"/>
                  </a:cubicBezTo>
                  <a:cubicBezTo>
                    <a:pt x="1257" y="1691"/>
                    <a:pt x="1183" y="1730"/>
                    <a:pt x="1143" y="1809"/>
                  </a:cubicBezTo>
                  <a:cubicBezTo>
                    <a:pt x="1105" y="1875"/>
                    <a:pt x="1041" y="1908"/>
                    <a:pt x="976" y="1908"/>
                  </a:cubicBezTo>
                  <a:cubicBezTo>
                    <a:pt x="901" y="1908"/>
                    <a:pt x="824" y="1863"/>
                    <a:pt x="786" y="1773"/>
                  </a:cubicBezTo>
                  <a:lnTo>
                    <a:pt x="726" y="1607"/>
                  </a:lnTo>
                  <a:cubicBezTo>
                    <a:pt x="700" y="1546"/>
                    <a:pt x="637" y="1504"/>
                    <a:pt x="577" y="1504"/>
                  </a:cubicBezTo>
                  <a:cubicBezTo>
                    <a:pt x="554" y="1504"/>
                    <a:pt x="532" y="1510"/>
                    <a:pt x="512" y="1523"/>
                  </a:cubicBezTo>
                  <a:cubicBezTo>
                    <a:pt x="429" y="1559"/>
                    <a:pt x="381" y="1654"/>
                    <a:pt x="429" y="1726"/>
                  </a:cubicBezTo>
                  <a:lnTo>
                    <a:pt x="488" y="1892"/>
                  </a:lnTo>
                  <a:cubicBezTo>
                    <a:pt x="574" y="2112"/>
                    <a:pt x="779" y="2244"/>
                    <a:pt x="987" y="2244"/>
                  </a:cubicBezTo>
                  <a:cubicBezTo>
                    <a:pt x="1095" y="2244"/>
                    <a:pt x="1204" y="2208"/>
                    <a:pt x="1298" y="2131"/>
                  </a:cubicBezTo>
                  <a:cubicBezTo>
                    <a:pt x="1390" y="2315"/>
                    <a:pt x="1583" y="2436"/>
                    <a:pt x="1793" y="2436"/>
                  </a:cubicBezTo>
                  <a:cubicBezTo>
                    <a:pt x="1853" y="2436"/>
                    <a:pt x="1915" y="2426"/>
                    <a:pt x="1977" y="2404"/>
                  </a:cubicBezTo>
                  <a:cubicBezTo>
                    <a:pt x="2179" y="2321"/>
                    <a:pt x="2310" y="2119"/>
                    <a:pt x="2310" y="1904"/>
                  </a:cubicBezTo>
                  <a:cubicBezTo>
                    <a:pt x="2346" y="1738"/>
                    <a:pt x="2298" y="1738"/>
                    <a:pt x="1834" y="523"/>
                  </a:cubicBezTo>
                  <a:cubicBezTo>
                    <a:pt x="1757" y="315"/>
                    <a:pt x="1555" y="192"/>
                    <a:pt x="1349" y="192"/>
                  </a:cubicBezTo>
                  <a:cubicBezTo>
                    <a:pt x="1236" y="192"/>
                    <a:pt x="1121" y="229"/>
                    <a:pt x="1024" y="309"/>
                  </a:cubicBezTo>
                  <a:cubicBezTo>
                    <a:pt x="933" y="116"/>
                    <a:pt x="737" y="1"/>
                    <a:pt x="534"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672" name="Google Shape;672;g3de98f0e8eb_0_1493"/>
            <p:cNvSpPr/>
            <p:nvPr/>
          </p:nvSpPr>
          <p:spPr>
            <a:xfrm>
              <a:off x="999745" y="2894720"/>
              <a:ext cx="218310" cy="353290"/>
            </a:xfrm>
            <a:custGeom>
              <a:rect b="b" l="l" r="r" t="t"/>
              <a:pathLst>
                <a:path extrusionOk="0" h="11108" w="6864">
                  <a:moveTo>
                    <a:pt x="6633" y="1"/>
                  </a:moveTo>
                  <a:cubicBezTo>
                    <a:pt x="6605" y="1"/>
                    <a:pt x="6577" y="7"/>
                    <a:pt x="6549" y="20"/>
                  </a:cubicBezTo>
                  <a:cubicBezTo>
                    <a:pt x="5918" y="282"/>
                    <a:pt x="5299" y="698"/>
                    <a:pt x="4703" y="1246"/>
                  </a:cubicBezTo>
                  <a:cubicBezTo>
                    <a:pt x="4644" y="1306"/>
                    <a:pt x="4620" y="1413"/>
                    <a:pt x="4703" y="1484"/>
                  </a:cubicBezTo>
                  <a:cubicBezTo>
                    <a:pt x="4735" y="1516"/>
                    <a:pt x="4778" y="1538"/>
                    <a:pt x="4824" y="1538"/>
                  </a:cubicBezTo>
                  <a:cubicBezTo>
                    <a:pt x="4862" y="1538"/>
                    <a:pt x="4903" y="1523"/>
                    <a:pt x="4941" y="1484"/>
                  </a:cubicBezTo>
                  <a:cubicBezTo>
                    <a:pt x="5430" y="1032"/>
                    <a:pt x="5918" y="675"/>
                    <a:pt x="6442" y="413"/>
                  </a:cubicBezTo>
                  <a:lnTo>
                    <a:pt x="6442" y="413"/>
                  </a:lnTo>
                  <a:cubicBezTo>
                    <a:pt x="6084" y="1579"/>
                    <a:pt x="5299" y="2603"/>
                    <a:pt x="4429" y="3449"/>
                  </a:cubicBezTo>
                  <a:cubicBezTo>
                    <a:pt x="4413" y="3444"/>
                    <a:pt x="4397" y="3442"/>
                    <a:pt x="4382" y="3442"/>
                  </a:cubicBezTo>
                  <a:cubicBezTo>
                    <a:pt x="4269" y="3442"/>
                    <a:pt x="4172" y="3548"/>
                    <a:pt x="4203" y="3663"/>
                  </a:cubicBezTo>
                  <a:cubicBezTo>
                    <a:pt x="4108" y="3746"/>
                    <a:pt x="4013" y="3842"/>
                    <a:pt x="3929" y="3913"/>
                  </a:cubicBezTo>
                  <a:cubicBezTo>
                    <a:pt x="3786" y="3711"/>
                    <a:pt x="3572" y="3508"/>
                    <a:pt x="3358" y="3425"/>
                  </a:cubicBezTo>
                  <a:cubicBezTo>
                    <a:pt x="3417" y="3330"/>
                    <a:pt x="3489" y="3234"/>
                    <a:pt x="3548" y="3115"/>
                  </a:cubicBezTo>
                  <a:cubicBezTo>
                    <a:pt x="3727" y="3258"/>
                    <a:pt x="3763" y="3318"/>
                    <a:pt x="3870" y="3318"/>
                  </a:cubicBezTo>
                  <a:cubicBezTo>
                    <a:pt x="4013" y="3318"/>
                    <a:pt x="4084" y="3127"/>
                    <a:pt x="3965" y="3020"/>
                  </a:cubicBezTo>
                  <a:lnTo>
                    <a:pt x="3751" y="2830"/>
                  </a:lnTo>
                  <a:cubicBezTo>
                    <a:pt x="3786" y="2758"/>
                    <a:pt x="3775" y="2782"/>
                    <a:pt x="3810" y="2734"/>
                  </a:cubicBezTo>
                  <a:cubicBezTo>
                    <a:pt x="3810" y="2734"/>
                    <a:pt x="3941" y="2544"/>
                    <a:pt x="3953" y="2544"/>
                  </a:cubicBezTo>
                  <a:lnTo>
                    <a:pt x="4358" y="2889"/>
                  </a:lnTo>
                  <a:cubicBezTo>
                    <a:pt x="4390" y="2916"/>
                    <a:pt x="4430" y="2928"/>
                    <a:pt x="4469" y="2928"/>
                  </a:cubicBezTo>
                  <a:cubicBezTo>
                    <a:pt x="4516" y="2928"/>
                    <a:pt x="4563" y="2910"/>
                    <a:pt x="4596" y="2877"/>
                  </a:cubicBezTo>
                  <a:cubicBezTo>
                    <a:pt x="4656" y="2794"/>
                    <a:pt x="4644" y="2699"/>
                    <a:pt x="4584" y="2639"/>
                  </a:cubicBezTo>
                  <a:lnTo>
                    <a:pt x="4167" y="2282"/>
                  </a:lnTo>
                  <a:cubicBezTo>
                    <a:pt x="4263" y="2139"/>
                    <a:pt x="4370" y="2020"/>
                    <a:pt x="4489" y="1901"/>
                  </a:cubicBezTo>
                  <a:cubicBezTo>
                    <a:pt x="4548" y="1830"/>
                    <a:pt x="4548" y="1722"/>
                    <a:pt x="4477" y="1663"/>
                  </a:cubicBezTo>
                  <a:cubicBezTo>
                    <a:pt x="4444" y="1636"/>
                    <a:pt x="4404" y="1621"/>
                    <a:pt x="4364" y="1621"/>
                  </a:cubicBezTo>
                  <a:cubicBezTo>
                    <a:pt x="4317" y="1621"/>
                    <a:pt x="4271" y="1641"/>
                    <a:pt x="4239" y="1687"/>
                  </a:cubicBezTo>
                  <a:cubicBezTo>
                    <a:pt x="4001" y="1937"/>
                    <a:pt x="3775" y="2222"/>
                    <a:pt x="3536" y="2532"/>
                  </a:cubicBezTo>
                  <a:cubicBezTo>
                    <a:pt x="3536" y="2532"/>
                    <a:pt x="3310" y="2830"/>
                    <a:pt x="3013" y="3306"/>
                  </a:cubicBezTo>
                  <a:cubicBezTo>
                    <a:pt x="2985" y="3304"/>
                    <a:pt x="2957" y="3303"/>
                    <a:pt x="2929" y="3303"/>
                  </a:cubicBezTo>
                  <a:cubicBezTo>
                    <a:pt x="2484" y="3303"/>
                    <a:pt x="2071" y="3569"/>
                    <a:pt x="1858" y="3973"/>
                  </a:cubicBezTo>
                  <a:cubicBezTo>
                    <a:pt x="1762" y="4151"/>
                    <a:pt x="1750" y="4330"/>
                    <a:pt x="1679" y="4449"/>
                  </a:cubicBezTo>
                  <a:cubicBezTo>
                    <a:pt x="1608" y="4568"/>
                    <a:pt x="1500" y="4687"/>
                    <a:pt x="1346" y="4770"/>
                  </a:cubicBezTo>
                  <a:cubicBezTo>
                    <a:pt x="1191" y="4866"/>
                    <a:pt x="1024" y="4913"/>
                    <a:pt x="846" y="4961"/>
                  </a:cubicBezTo>
                  <a:cubicBezTo>
                    <a:pt x="786" y="4973"/>
                    <a:pt x="679" y="5008"/>
                    <a:pt x="572" y="5020"/>
                  </a:cubicBezTo>
                  <a:cubicBezTo>
                    <a:pt x="369" y="5056"/>
                    <a:pt x="274" y="5330"/>
                    <a:pt x="441" y="5485"/>
                  </a:cubicBezTo>
                  <a:cubicBezTo>
                    <a:pt x="560" y="5580"/>
                    <a:pt x="679" y="5687"/>
                    <a:pt x="810" y="5759"/>
                  </a:cubicBezTo>
                  <a:cubicBezTo>
                    <a:pt x="838" y="5775"/>
                    <a:pt x="868" y="5783"/>
                    <a:pt x="897" y="5783"/>
                  </a:cubicBezTo>
                  <a:cubicBezTo>
                    <a:pt x="953" y="5783"/>
                    <a:pt x="1005" y="5754"/>
                    <a:pt x="1036" y="5699"/>
                  </a:cubicBezTo>
                  <a:cubicBezTo>
                    <a:pt x="1084" y="5628"/>
                    <a:pt x="1048" y="5520"/>
                    <a:pt x="977" y="5485"/>
                  </a:cubicBezTo>
                  <a:cubicBezTo>
                    <a:pt x="905" y="5437"/>
                    <a:pt x="834" y="5378"/>
                    <a:pt x="750" y="5318"/>
                  </a:cubicBezTo>
                  <a:cubicBezTo>
                    <a:pt x="1250" y="5199"/>
                    <a:pt x="1679" y="5044"/>
                    <a:pt x="1941" y="4616"/>
                  </a:cubicBezTo>
                  <a:cubicBezTo>
                    <a:pt x="2048" y="4437"/>
                    <a:pt x="2084" y="4246"/>
                    <a:pt x="2143" y="4116"/>
                  </a:cubicBezTo>
                  <a:cubicBezTo>
                    <a:pt x="2278" y="3831"/>
                    <a:pt x="2583" y="3626"/>
                    <a:pt x="2911" y="3626"/>
                  </a:cubicBezTo>
                  <a:cubicBezTo>
                    <a:pt x="3105" y="3626"/>
                    <a:pt x="3308" y="3698"/>
                    <a:pt x="3489" y="3865"/>
                  </a:cubicBezTo>
                  <a:cubicBezTo>
                    <a:pt x="3929" y="4270"/>
                    <a:pt x="3786" y="4985"/>
                    <a:pt x="3239" y="5330"/>
                  </a:cubicBezTo>
                  <a:cubicBezTo>
                    <a:pt x="2867" y="5559"/>
                    <a:pt x="2374" y="5719"/>
                    <a:pt x="1899" y="5719"/>
                  </a:cubicBezTo>
                  <a:cubicBezTo>
                    <a:pt x="1780" y="5719"/>
                    <a:pt x="1662" y="5709"/>
                    <a:pt x="1548" y="5687"/>
                  </a:cubicBezTo>
                  <a:cubicBezTo>
                    <a:pt x="1540" y="5686"/>
                    <a:pt x="1532" y="5686"/>
                    <a:pt x="1524" y="5686"/>
                  </a:cubicBezTo>
                  <a:cubicBezTo>
                    <a:pt x="1439" y="5686"/>
                    <a:pt x="1367" y="5742"/>
                    <a:pt x="1346" y="5818"/>
                  </a:cubicBezTo>
                  <a:cubicBezTo>
                    <a:pt x="1334" y="5913"/>
                    <a:pt x="1393" y="5997"/>
                    <a:pt x="1489" y="6009"/>
                  </a:cubicBezTo>
                  <a:cubicBezTo>
                    <a:pt x="1628" y="6035"/>
                    <a:pt x="1767" y="6048"/>
                    <a:pt x="1907" y="6048"/>
                  </a:cubicBezTo>
                  <a:cubicBezTo>
                    <a:pt x="2077" y="6048"/>
                    <a:pt x="2247" y="6029"/>
                    <a:pt x="2417" y="5997"/>
                  </a:cubicBezTo>
                  <a:cubicBezTo>
                    <a:pt x="2465" y="6937"/>
                    <a:pt x="3096" y="7675"/>
                    <a:pt x="3906" y="8033"/>
                  </a:cubicBezTo>
                  <a:cubicBezTo>
                    <a:pt x="4298" y="8199"/>
                    <a:pt x="4548" y="8592"/>
                    <a:pt x="4548" y="9009"/>
                  </a:cubicBezTo>
                  <a:cubicBezTo>
                    <a:pt x="4548" y="9342"/>
                    <a:pt x="4370" y="9580"/>
                    <a:pt x="4370" y="9580"/>
                  </a:cubicBezTo>
                  <a:cubicBezTo>
                    <a:pt x="3673" y="10434"/>
                    <a:pt x="2786" y="10777"/>
                    <a:pt x="1813" y="10777"/>
                  </a:cubicBezTo>
                  <a:cubicBezTo>
                    <a:pt x="1307" y="10777"/>
                    <a:pt x="777" y="10684"/>
                    <a:pt x="238" y="10521"/>
                  </a:cubicBezTo>
                  <a:cubicBezTo>
                    <a:pt x="224" y="10517"/>
                    <a:pt x="210" y="10516"/>
                    <a:pt x="196" y="10516"/>
                  </a:cubicBezTo>
                  <a:cubicBezTo>
                    <a:pt x="119" y="10516"/>
                    <a:pt x="54" y="10568"/>
                    <a:pt x="24" y="10628"/>
                  </a:cubicBezTo>
                  <a:cubicBezTo>
                    <a:pt x="0" y="10712"/>
                    <a:pt x="60" y="10807"/>
                    <a:pt x="131" y="10831"/>
                  </a:cubicBezTo>
                  <a:cubicBezTo>
                    <a:pt x="707" y="11009"/>
                    <a:pt x="1272" y="11107"/>
                    <a:pt x="1811" y="11107"/>
                  </a:cubicBezTo>
                  <a:cubicBezTo>
                    <a:pt x="2890" y="11107"/>
                    <a:pt x="3866" y="10716"/>
                    <a:pt x="4620" y="9795"/>
                  </a:cubicBezTo>
                  <a:cubicBezTo>
                    <a:pt x="4620" y="9783"/>
                    <a:pt x="4644" y="9783"/>
                    <a:pt x="4644" y="9759"/>
                  </a:cubicBezTo>
                  <a:cubicBezTo>
                    <a:pt x="5120" y="9045"/>
                    <a:pt x="4834" y="8068"/>
                    <a:pt x="4048" y="7723"/>
                  </a:cubicBezTo>
                  <a:cubicBezTo>
                    <a:pt x="3310" y="7414"/>
                    <a:pt x="2763" y="6747"/>
                    <a:pt x="2751" y="5913"/>
                  </a:cubicBezTo>
                  <a:cubicBezTo>
                    <a:pt x="3132" y="5794"/>
                    <a:pt x="3405" y="5628"/>
                    <a:pt x="3417" y="5616"/>
                  </a:cubicBezTo>
                  <a:cubicBezTo>
                    <a:pt x="3953" y="5282"/>
                    <a:pt x="4179" y="4687"/>
                    <a:pt x="4060" y="4187"/>
                  </a:cubicBezTo>
                  <a:cubicBezTo>
                    <a:pt x="5251" y="3234"/>
                    <a:pt x="6430" y="1818"/>
                    <a:pt x="6834" y="258"/>
                  </a:cubicBezTo>
                  <a:cubicBezTo>
                    <a:pt x="6864" y="121"/>
                    <a:pt x="6757" y="1"/>
                    <a:pt x="6633"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grpSp>
      <p:grpSp>
        <p:nvGrpSpPr>
          <p:cNvPr id="673" name="Google Shape;673;g3de98f0e8eb_0_1493"/>
          <p:cNvGrpSpPr/>
          <p:nvPr/>
        </p:nvGrpSpPr>
        <p:grpSpPr>
          <a:xfrm>
            <a:off x="1172314" y="2117240"/>
            <a:ext cx="856602" cy="761880"/>
            <a:chOff x="854261" y="2908813"/>
            <a:chExt cx="377474" cy="335748"/>
          </a:xfrm>
        </p:grpSpPr>
        <p:sp>
          <p:nvSpPr>
            <p:cNvPr id="674" name="Google Shape;674;g3de98f0e8eb_0_1493"/>
            <p:cNvSpPr/>
            <p:nvPr/>
          </p:nvSpPr>
          <p:spPr>
            <a:xfrm>
              <a:off x="896337" y="3079695"/>
              <a:ext cx="47391" cy="17091"/>
            </a:xfrm>
            <a:custGeom>
              <a:rect b="b" l="l" r="r" t="t"/>
              <a:pathLst>
                <a:path extrusionOk="0" h="537" w="1489">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675" name="Google Shape;675;g3de98f0e8eb_0_1493"/>
            <p:cNvSpPr/>
            <p:nvPr/>
          </p:nvSpPr>
          <p:spPr>
            <a:xfrm>
              <a:off x="878514" y="3191855"/>
              <a:ext cx="11426" cy="52706"/>
            </a:xfrm>
            <a:custGeom>
              <a:rect b="b" l="l" r="r" t="t"/>
              <a:pathLst>
                <a:path extrusionOk="0" h="1656" w="359">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676" name="Google Shape;676;g3de98f0e8eb_0_1493"/>
            <p:cNvSpPr/>
            <p:nvPr/>
          </p:nvSpPr>
          <p:spPr>
            <a:xfrm>
              <a:off x="854261" y="3050159"/>
              <a:ext cx="219451" cy="194052"/>
            </a:xfrm>
            <a:custGeom>
              <a:rect b="b" l="l" r="r" t="t"/>
              <a:pathLst>
                <a:path extrusionOk="0" h="6097" w="6895">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677" name="Google Shape;677;g3de98f0e8eb_0_1493"/>
            <p:cNvSpPr/>
            <p:nvPr/>
          </p:nvSpPr>
          <p:spPr>
            <a:xfrm>
              <a:off x="1008115" y="2908813"/>
              <a:ext cx="223620" cy="188355"/>
            </a:xfrm>
            <a:custGeom>
              <a:rect b="b" l="l" r="r" t="t"/>
              <a:pathLst>
                <a:path extrusionOk="0" h="5918" w="7026">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678" name="Google Shape;678;g3de98f0e8eb_0_1493"/>
            <p:cNvSpPr/>
            <p:nvPr/>
          </p:nvSpPr>
          <p:spPr>
            <a:xfrm>
              <a:off x="1037301" y="2944046"/>
              <a:ext cx="165248" cy="105763"/>
            </a:xfrm>
            <a:custGeom>
              <a:rect b="b" l="l" r="r" t="t"/>
              <a:pathLst>
                <a:path extrusionOk="0" h="3323" w="5192">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3de98f0e8eb_0_4421"/>
          <p:cNvSpPr txBox="1"/>
          <p:nvPr/>
        </p:nvSpPr>
        <p:spPr>
          <a:xfrm>
            <a:off x="3333300" y="99375"/>
            <a:ext cx="24774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Conclusion</a:t>
            </a:r>
            <a:endParaRPr b="1" i="0" sz="3200" u="none" cap="none" strike="noStrike">
              <a:solidFill>
                <a:srgbClr val="FFFFFF"/>
              </a:solidFill>
              <a:latin typeface="Be Vietnam Pro"/>
              <a:ea typeface="Be Vietnam Pro"/>
              <a:cs typeface="Be Vietnam Pro"/>
              <a:sym typeface="Be Vietnam Pro"/>
            </a:endParaRPr>
          </a:p>
        </p:txBody>
      </p:sp>
      <p:sp>
        <p:nvSpPr>
          <p:cNvPr id="684" name="Google Shape;684;g3de98f0e8eb_0_4421"/>
          <p:cNvSpPr txBox="1"/>
          <p:nvPr/>
        </p:nvSpPr>
        <p:spPr>
          <a:xfrm>
            <a:off x="2814600" y="1146025"/>
            <a:ext cx="3514800" cy="37107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Font typeface="Be Vietnam Pro"/>
              <a:buChar char="❖"/>
            </a:pPr>
            <a:r>
              <a:rPr lang="en" sz="2800">
                <a:solidFill>
                  <a:schemeClr val="dk1"/>
                </a:solidFill>
                <a:latin typeface="Be Vietnam Pro Medium"/>
                <a:ea typeface="Be Vietnam Pro Medium"/>
                <a:cs typeface="Be Vietnam Pro Medium"/>
                <a:sym typeface="Be Vietnam Pro Medium"/>
              </a:rPr>
              <a:t>Architecture</a:t>
            </a:r>
            <a:endParaRPr sz="2800">
              <a:solidFill>
                <a:schemeClr val="dk1"/>
              </a:solidFill>
              <a:latin typeface="Be Vietnam Pro Medium"/>
              <a:ea typeface="Be Vietnam Pro Medium"/>
              <a:cs typeface="Be Vietnam Pro Medium"/>
              <a:sym typeface="Be Vietnam Pro Medium"/>
            </a:endParaRPr>
          </a:p>
          <a:p>
            <a:pPr indent="0" lvl="0" marL="0" rtl="0" algn="l">
              <a:spcBef>
                <a:spcPts val="0"/>
              </a:spcBef>
              <a:spcAft>
                <a:spcPts val="0"/>
              </a:spcAft>
              <a:buNone/>
            </a:pPr>
            <a:r>
              <a:t/>
            </a:r>
            <a:endParaRPr sz="2800">
              <a:solidFill>
                <a:schemeClr val="dk1"/>
              </a:solidFill>
              <a:latin typeface="Be Vietnam Pro Medium"/>
              <a:ea typeface="Be Vietnam Pro Medium"/>
              <a:cs typeface="Be Vietnam Pro Medium"/>
              <a:sym typeface="Be Vietnam Pro Medium"/>
            </a:endParaRPr>
          </a:p>
          <a:p>
            <a:pPr indent="-406400" lvl="0" marL="457200" rtl="0" algn="l">
              <a:spcBef>
                <a:spcPts val="0"/>
              </a:spcBef>
              <a:spcAft>
                <a:spcPts val="0"/>
              </a:spcAft>
              <a:buClr>
                <a:schemeClr val="dk1"/>
              </a:buClr>
              <a:buSzPts val="2800"/>
              <a:buFont typeface="Be Vietnam Pro"/>
              <a:buChar char="❖"/>
            </a:pPr>
            <a:r>
              <a:rPr lang="en" sz="2800">
                <a:solidFill>
                  <a:schemeClr val="dk1"/>
                </a:solidFill>
                <a:latin typeface="Be Vietnam Pro"/>
                <a:ea typeface="Be Vietnam Pro"/>
                <a:cs typeface="Be Vietnam Pro"/>
                <a:sym typeface="Be Vietnam Pro"/>
              </a:rPr>
              <a:t>Validation</a:t>
            </a:r>
            <a:endParaRPr sz="2800">
              <a:solidFill>
                <a:schemeClr val="dk1"/>
              </a:solidFill>
              <a:latin typeface="Be Vietnam Pro"/>
              <a:ea typeface="Be Vietnam Pro"/>
              <a:cs typeface="Be Vietnam Pro"/>
              <a:sym typeface="Be Vietnam Pro"/>
            </a:endParaRPr>
          </a:p>
          <a:p>
            <a:pPr indent="0" lvl="0" marL="0" rtl="0" algn="l">
              <a:spcBef>
                <a:spcPts val="0"/>
              </a:spcBef>
              <a:spcAft>
                <a:spcPts val="0"/>
              </a:spcAft>
              <a:buNone/>
            </a:pPr>
            <a:r>
              <a:t/>
            </a:r>
            <a:endParaRPr sz="2800">
              <a:solidFill>
                <a:schemeClr val="dk1"/>
              </a:solidFill>
              <a:latin typeface="Be Vietnam Pro"/>
              <a:ea typeface="Be Vietnam Pro"/>
              <a:cs typeface="Be Vietnam Pro"/>
              <a:sym typeface="Be Vietnam Pro"/>
            </a:endParaRPr>
          </a:p>
          <a:p>
            <a:pPr indent="-406400" lvl="0" marL="457200" rtl="0" algn="l">
              <a:spcBef>
                <a:spcPts val="0"/>
              </a:spcBef>
              <a:spcAft>
                <a:spcPts val="0"/>
              </a:spcAft>
              <a:buClr>
                <a:schemeClr val="dk1"/>
              </a:buClr>
              <a:buSzPts val="2800"/>
              <a:buFont typeface="Be Vietnam Pro"/>
              <a:buChar char="❖"/>
            </a:pPr>
            <a:r>
              <a:rPr lang="en" sz="2800">
                <a:solidFill>
                  <a:schemeClr val="dk1"/>
                </a:solidFill>
                <a:latin typeface="Be Vietnam Pro"/>
                <a:ea typeface="Be Vietnam Pro"/>
                <a:cs typeface="Be Vietnam Pro"/>
                <a:sym typeface="Be Vietnam Pro"/>
              </a:rPr>
              <a:t>Design Maturity</a:t>
            </a:r>
            <a:endParaRPr sz="2800">
              <a:solidFill>
                <a:schemeClr val="dk1"/>
              </a:solidFill>
              <a:latin typeface="Be Vietnam Pro"/>
              <a:ea typeface="Be Vietnam Pro"/>
              <a:cs typeface="Be Vietnam Pro"/>
              <a:sym typeface="Be Vietnam Pro"/>
            </a:endParaRPr>
          </a:p>
          <a:p>
            <a:pPr indent="0" lvl="0" marL="0" rtl="0" algn="l">
              <a:spcBef>
                <a:spcPts val="0"/>
              </a:spcBef>
              <a:spcAft>
                <a:spcPts val="0"/>
              </a:spcAft>
              <a:buNone/>
            </a:pPr>
            <a:r>
              <a:t/>
            </a:r>
            <a:endParaRPr sz="2800">
              <a:solidFill>
                <a:schemeClr val="dk1"/>
              </a:solidFill>
              <a:latin typeface="Be Vietnam Pro"/>
              <a:ea typeface="Be Vietnam Pro"/>
              <a:cs typeface="Be Vietnam Pro"/>
              <a:sym typeface="Be Vietnam Pro"/>
            </a:endParaRPr>
          </a:p>
          <a:p>
            <a:pPr indent="-406400" lvl="0" marL="457200" rtl="0" algn="l">
              <a:spcBef>
                <a:spcPts val="0"/>
              </a:spcBef>
              <a:spcAft>
                <a:spcPts val="0"/>
              </a:spcAft>
              <a:buClr>
                <a:schemeClr val="dk1"/>
              </a:buClr>
              <a:buSzPts val="2800"/>
              <a:buFont typeface="Be Vietnam Pro"/>
              <a:buChar char="❖"/>
            </a:pPr>
            <a:r>
              <a:rPr lang="en" sz="2800">
                <a:solidFill>
                  <a:schemeClr val="dk1"/>
                </a:solidFill>
                <a:latin typeface="Be Vietnam Pro"/>
                <a:ea typeface="Be Vietnam Pro"/>
                <a:cs typeface="Be Vietnam Pro"/>
                <a:sym typeface="Be Vietnam Pro"/>
              </a:rPr>
              <a:t>For the Future</a:t>
            </a:r>
            <a:endParaRPr sz="2800">
              <a:solidFill>
                <a:schemeClr val="dk1"/>
              </a:solidFill>
              <a:latin typeface="Be Vietnam Pro"/>
              <a:ea typeface="Be Vietnam Pro"/>
              <a:cs typeface="Be Vietnam Pro"/>
              <a:sym typeface="Be Vietnam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3a44715a263_0_242"/>
          <p:cNvSpPr txBox="1"/>
          <p:nvPr>
            <p:ph type="title"/>
          </p:nvPr>
        </p:nvSpPr>
        <p:spPr>
          <a:xfrm>
            <a:off x="2781300" y="1558263"/>
            <a:ext cx="3581400" cy="929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 sz="4400"/>
              <a:t>Thanks!</a:t>
            </a:r>
            <a:endParaRPr sz="4400"/>
          </a:p>
        </p:txBody>
      </p:sp>
      <p:sp>
        <p:nvSpPr>
          <p:cNvPr id="690" name="Google Shape;690;g3a44715a263_0_242"/>
          <p:cNvSpPr txBox="1"/>
          <p:nvPr/>
        </p:nvSpPr>
        <p:spPr>
          <a:xfrm>
            <a:off x="2396550" y="2655538"/>
            <a:ext cx="4350900" cy="92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Be Vietnam Pro"/>
                <a:ea typeface="Be Vietnam Pro"/>
                <a:cs typeface="Be Vietnam Pro"/>
                <a:sym typeface="Be Vietnam Pro"/>
              </a:rPr>
              <a:t>Do you have any questions?</a:t>
            </a:r>
            <a:endParaRPr b="0" i="0" sz="2400" u="none" cap="none" strike="noStrike">
              <a:solidFill>
                <a:schemeClr val="dk1"/>
              </a:solidFill>
              <a:latin typeface="Be Vietnam Pro"/>
              <a:ea typeface="Be Vietnam Pro"/>
              <a:cs typeface="Be Vietnam Pro"/>
              <a:sym typeface="Be Vietnam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de98f0e8eb_0_371"/>
          <p:cNvSpPr txBox="1"/>
          <p:nvPr/>
        </p:nvSpPr>
        <p:spPr>
          <a:xfrm>
            <a:off x="2017800" y="92750"/>
            <a:ext cx="51084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Meet Our Client</a:t>
            </a:r>
            <a:endParaRPr b="1" i="0" sz="3200" u="none" cap="none" strike="noStrike">
              <a:solidFill>
                <a:srgbClr val="FFFFFF"/>
              </a:solidFill>
              <a:latin typeface="Be Vietnam Pro"/>
              <a:ea typeface="Be Vietnam Pro"/>
              <a:cs typeface="Be Vietnam Pro"/>
              <a:sym typeface="Be Vietnam Pro"/>
            </a:endParaRPr>
          </a:p>
        </p:txBody>
      </p:sp>
      <p:pic>
        <p:nvPicPr>
          <p:cNvPr id="373" name="Google Shape;373;g3de98f0e8eb_0_371" title="new-sandisk-logo-what-do-you-think-v0-x1x4a88eqg7e1.png"/>
          <p:cNvPicPr preferRelativeResize="0"/>
          <p:nvPr/>
        </p:nvPicPr>
        <p:blipFill rotWithShape="1">
          <a:blip r:embed="rId3">
            <a:alphaModFix/>
          </a:blip>
          <a:srcRect b="27495" l="0" r="0" t="25206"/>
          <a:stretch/>
        </p:blipFill>
        <p:spPr>
          <a:xfrm>
            <a:off x="3146150" y="1474013"/>
            <a:ext cx="2851800" cy="1522500"/>
          </a:xfrm>
          <a:prstGeom prst="roundRect">
            <a:avLst>
              <a:gd fmla="val 16667" name="adj"/>
            </a:avLst>
          </a:prstGeom>
          <a:noFill/>
          <a:ln>
            <a:noFill/>
          </a:ln>
        </p:spPr>
      </p:pic>
      <p:sp>
        <p:nvSpPr>
          <p:cNvPr id="374" name="Google Shape;374;g3de98f0e8eb_0_371"/>
          <p:cNvSpPr txBox="1"/>
          <p:nvPr/>
        </p:nvSpPr>
        <p:spPr>
          <a:xfrm>
            <a:off x="527275" y="3068946"/>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Chris Ortiz</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Senior Technologist,</a:t>
            </a:r>
            <a:endParaRPr b="0" i="1" sz="16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Tools &amp; Infrastructure</a:t>
            </a:r>
            <a:endParaRPr b="0" i="1" sz="1600" u="none" cap="none" strike="noStrike">
              <a:solidFill>
                <a:srgbClr val="FFFFFF"/>
              </a:solidFill>
              <a:latin typeface="Be Vietnam Pro Medium"/>
              <a:ea typeface="Be Vietnam Pro Medium"/>
              <a:cs typeface="Be Vietnam Pro Medium"/>
              <a:sym typeface="Be Vietnam Pro Medium"/>
            </a:endParaRPr>
          </a:p>
        </p:txBody>
      </p:sp>
      <p:sp>
        <p:nvSpPr>
          <p:cNvPr id="375" name="Google Shape;375;g3de98f0e8eb_0_371"/>
          <p:cNvSpPr txBox="1"/>
          <p:nvPr/>
        </p:nvSpPr>
        <p:spPr>
          <a:xfrm>
            <a:off x="6098338" y="3068946"/>
            <a:ext cx="2647200" cy="729900"/>
          </a:xfrm>
          <a:prstGeom prst="rect">
            <a:avLst/>
          </a:prstGeom>
          <a:noFill/>
          <a:ln>
            <a:noFill/>
          </a:ln>
        </p:spPr>
        <p:txBody>
          <a:bodyPr anchorCtr="0" anchor="b"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Be Vietnam Pro Medium"/>
                <a:ea typeface="Be Vietnam Pro Medium"/>
                <a:cs typeface="Be Vietnam Pro Medium"/>
                <a:sym typeface="Be Vietnam Pro Medium"/>
              </a:rPr>
              <a:t>Rex Jackson</a:t>
            </a:r>
            <a:endParaRPr b="0" i="0" sz="2000" u="none" cap="none" strike="noStrike">
              <a:solidFill>
                <a:srgbClr val="FFFFFF"/>
              </a:solidFill>
              <a:latin typeface="Be Vietnam Pro Medium"/>
              <a:ea typeface="Be Vietnam Pro Medium"/>
              <a:cs typeface="Be Vietnam Pro Medium"/>
              <a:sym typeface="Be Vietnam Pro Medium"/>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rgbClr val="FFFFFF"/>
                </a:solidFill>
                <a:latin typeface="Be Vietnam Pro Medium"/>
                <a:ea typeface="Be Vietnam Pro Medium"/>
                <a:cs typeface="Be Vietnam Pro Medium"/>
                <a:sym typeface="Be Vietnam Pro Medium"/>
              </a:rPr>
              <a:t>Vice President,</a:t>
            </a:r>
            <a:br>
              <a:rPr b="0" i="1" lang="en" sz="1600" u="none" cap="none" strike="noStrike">
                <a:solidFill>
                  <a:srgbClr val="FFFFFF"/>
                </a:solidFill>
                <a:latin typeface="Be Vietnam Pro Medium"/>
                <a:ea typeface="Be Vietnam Pro Medium"/>
                <a:cs typeface="Be Vietnam Pro Medium"/>
                <a:sym typeface="Be Vietnam Pro Medium"/>
              </a:rPr>
            </a:br>
            <a:r>
              <a:rPr b="0" i="1" lang="en" sz="1600" u="none" cap="none" strike="noStrike">
                <a:solidFill>
                  <a:srgbClr val="FFFFFF"/>
                </a:solidFill>
                <a:latin typeface="Be Vietnam Pro Medium"/>
                <a:ea typeface="Be Vietnam Pro Medium"/>
                <a:cs typeface="Be Vietnam Pro Medium"/>
                <a:sym typeface="Be Vietnam Pro Medium"/>
              </a:rPr>
              <a:t>Tools &amp; Infrastructure</a:t>
            </a:r>
            <a:endParaRPr b="0" i="1" sz="1600" u="none" cap="none" strike="noStrike">
              <a:solidFill>
                <a:srgbClr val="FFFFFF"/>
              </a:solidFill>
              <a:latin typeface="Be Vietnam Pro Medium"/>
              <a:ea typeface="Be Vietnam Pro Medium"/>
              <a:cs typeface="Be Vietnam Pro Medium"/>
              <a:sym typeface="Be Vietnam Pro Medium"/>
            </a:endParaRPr>
          </a:p>
        </p:txBody>
      </p:sp>
      <p:sp>
        <p:nvSpPr>
          <p:cNvPr id="376" name="Google Shape;376;g3de98f0e8eb_0_371"/>
          <p:cNvSpPr/>
          <p:nvPr/>
        </p:nvSpPr>
        <p:spPr>
          <a:xfrm>
            <a:off x="1384514" y="1835350"/>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sp>
        <p:nvSpPr>
          <p:cNvPr id="377" name="Google Shape;377;g3de98f0e8eb_0_371"/>
          <p:cNvSpPr/>
          <p:nvPr/>
        </p:nvSpPr>
        <p:spPr>
          <a:xfrm>
            <a:off x="6955597" y="1835351"/>
            <a:ext cx="932700" cy="932700"/>
          </a:xfrm>
          <a:prstGeom prst="roundRect">
            <a:avLst>
              <a:gd fmla="val 16667" name="adj"/>
            </a:avLst>
          </a:prstGeom>
          <a:solidFill>
            <a:srgbClr val="000000"/>
          </a:solidFill>
          <a:ln cap="flat" cmpd="sng" w="10925">
            <a:solidFill>
              <a:srgbClr val="FFFFFF"/>
            </a:solidFill>
            <a:prstDash val="solid"/>
            <a:round/>
            <a:headEnd len="sm" w="sm" type="none"/>
            <a:tailEnd len="sm" w="sm" type="none"/>
          </a:ln>
        </p:spPr>
        <p:txBody>
          <a:bodyPr anchorCtr="0" anchor="ctr" bIns="104975" lIns="104975" spcFirstLastPara="1" rIns="104975" wrap="square" tIns="104975">
            <a:noAutofit/>
          </a:bodyPr>
          <a:lstStyle/>
          <a:p>
            <a:pPr indent="0" lvl="0" marL="0" marR="0" rtl="0" algn="ctr">
              <a:lnSpc>
                <a:spcPct val="100000"/>
              </a:lnSpc>
              <a:spcBef>
                <a:spcPts val="0"/>
              </a:spcBef>
              <a:spcAft>
                <a:spcPts val="0"/>
              </a:spcAft>
              <a:buClr>
                <a:srgbClr val="000000"/>
              </a:buClr>
              <a:buSzPts val="1608"/>
              <a:buFont typeface="Arial"/>
              <a:buNone/>
            </a:pPr>
            <a:r>
              <a:t/>
            </a:r>
            <a:endParaRPr b="0" i="0" sz="1607" u="none" cap="none" strike="noStrike">
              <a:solidFill>
                <a:srgbClr val="000000"/>
              </a:solidFill>
              <a:latin typeface="League Spartan"/>
              <a:ea typeface="League Spartan"/>
              <a:cs typeface="League Spartan"/>
              <a:sym typeface="League Spartan"/>
            </a:endParaRPr>
          </a:p>
        </p:txBody>
      </p:sp>
      <p:pic>
        <p:nvPicPr>
          <p:cNvPr id="378" name="Google Shape;378;g3de98f0e8eb_0_371"/>
          <p:cNvPicPr preferRelativeResize="0"/>
          <p:nvPr/>
        </p:nvPicPr>
        <p:blipFill rotWithShape="1">
          <a:blip r:embed="rId4">
            <a:alphaModFix/>
          </a:blip>
          <a:srcRect b="0" l="0" r="0" t="0"/>
          <a:stretch/>
        </p:blipFill>
        <p:spPr>
          <a:xfrm>
            <a:off x="1416838" y="1867674"/>
            <a:ext cx="868200" cy="868200"/>
          </a:xfrm>
          <a:prstGeom prst="roundRect">
            <a:avLst>
              <a:gd fmla="val 16667" name="adj"/>
            </a:avLst>
          </a:prstGeom>
          <a:noFill/>
          <a:ln>
            <a:noFill/>
          </a:ln>
        </p:spPr>
      </p:pic>
      <p:pic>
        <p:nvPicPr>
          <p:cNvPr id="379" name="Google Shape;379;g3de98f0e8eb_0_371"/>
          <p:cNvPicPr preferRelativeResize="0"/>
          <p:nvPr/>
        </p:nvPicPr>
        <p:blipFill rotWithShape="1">
          <a:blip r:embed="rId4">
            <a:alphaModFix/>
          </a:blip>
          <a:srcRect b="0" l="0" r="0" t="0"/>
          <a:stretch/>
        </p:blipFill>
        <p:spPr>
          <a:xfrm>
            <a:off x="6987908" y="1867675"/>
            <a:ext cx="868200" cy="8682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de98f0e8eb_0_4073"/>
          <p:cNvSpPr txBox="1"/>
          <p:nvPr/>
        </p:nvSpPr>
        <p:spPr>
          <a:xfrm>
            <a:off x="1542150" y="101600"/>
            <a:ext cx="60597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Project Domain &amp; Core Need</a:t>
            </a:r>
            <a:endParaRPr b="1" i="0" sz="3200" u="none" cap="none" strike="noStrike">
              <a:solidFill>
                <a:srgbClr val="FFFFFF"/>
              </a:solidFill>
              <a:latin typeface="Be Vietnam Pro"/>
              <a:ea typeface="Be Vietnam Pro"/>
              <a:cs typeface="Be Vietnam Pro"/>
              <a:sym typeface="Be Vietnam Pro"/>
            </a:endParaRPr>
          </a:p>
        </p:txBody>
      </p:sp>
      <p:sp>
        <p:nvSpPr>
          <p:cNvPr id="385" name="Google Shape;385;g3de98f0e8eb_0_4073"/>
          <p:cNvSpPr txBox="1"/>
          <p:nvPr>
            <p:ph idx="4294967295" type="subTitle"/>
          </p:nvPr>
        </p:nvSpPr>
        <p:spPr>
          <a:xfrm>
            <a:off x="2097600" y="1251038"/>
            <a:ext cx="4948800" cy="64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League Spartan"/>
              <a:buNone/>
            </a:pPr>
            <a:r>
              <a:rPr b="1" i="0" lang="en" sz="1900" u="none" cap="none" strike="noStrike">
                <a:solidFill>
                  <a:schemeClr val="dk1"/>
                </a:solidFill>
                <a:latin typeface="Be Vietnam Pro"/>
                <a:ea typeface="Be Vietnam Pro"/>
                <a:cs typeface="Be Vietnam Pro"/>
                <a:sym typeface="Be Vietnam Pro"/>
              </a:rPr>
              <a:t>Verification-Driven Firmware Design </a:t>
            </a:r>
            <a:r>
              <a:rPr b="0" i="0" lang="en" sz="1900" u="none" cap="none" strike="noStrike">
                <a:solidFill>
                  <a:schemeClr val="dk1"/>
                </a:solidFill>
                <a:latin typeface="Be Vietnam Pro"/>
                <a:ea typeface="Be Vietnam Pro"/>
                <a:cs typeface="Be Vietnam Pro"/>
                <a:sym typeface="Be Vietnam Pro"/>
              </a:rPr>
              <a:t>in the Enterprise Storage Industry</a:t>
            </a:r>
            <a:endParaRPr b="0" i="0" sz="1900" u="none" cap="none" strike="noStrike">
              <a:solidFill>
                <a:schemeClr val="dk1"/>
              </a:solidFill>
              <a:latin typeface="Be Vietnam Pro"/>
              <a:ea typeface="Be Vietnam Pro"/>
              <a:cs typeface="Be Vietnam Pro"/>
              <a:sym typeface="Be Vietnam Pro"/>
            </a:endParaRPr>
          </a:p>
        </p:txBody>
      </p:sp>
      <p:sp>
        <p:nvSpPr>
          <p:cNvPr id="386" name="Google Shape;386;g3de98f0e8eb_0_4073"/>
          <p:cNvSpPr txBox="1"/>
          <p:nvPr>
            <p:ph idx="1" type="body"/>
          </p:nvPr>
        </p:nvSpPr>
        <p:spPr>
          <a:xfrm>
            <a:off x="1991100" y="1964225"/>
            <a:ext cx="5161800" cy="740700"/>
          </a:xfrm>
          <a:prstGeom prst="rect">
            <a:avLst/>
          </a:prstGeom>
          <a:noFill/>
          <a:ln>
            <a:noFill/>
          </a:ln>
        </p:spPr>
        <p:txBody>
          <a:bodyPr anchorCtr="0" anchor="t" bIns="91425" lIns="91425" spcFirstLastPara="1" rIns="91425" wrap="square" tIns="91425">
            <a:noAutofit/>
          </a:bodyPr>
          <a:lstStyle/>
          <a:p>
            <a:pPr indent="0" lvl="0" marL="0" marR="381000" rtl="0" algn="ctr">
              <a:lnSpc>
                <a:spcPct val="115000"/>
              </a:lnSpc>
              <a:spcBef>
                <a:spcPts val="1200"/>
              </a:spcBef>
              <a:spcAft>
                <a:spcPts val="1200"/>
              </a:spcAft>
              <a:buClr>
                <a:schemeClr val="dk1"/>
              </a:buClr>
              <a:buSzPts val="1100"/>
              <a:buFont typeface="League Spartan"/>
              <a:buNone/>
            </a:pPr>
            <a:r>
              <a:rPr b="0" i="0" lang="en" sz="1700" u="none" cap="none" strike="noStrike">
                <a:solidFill>
                  <a:srgbClr val="BAC8D3"/>
                </a:solidFill>
                <a:latin typeface="League Spartan"/>
                <a:ea typeface="League Spartan"/>
                <a:cs typeface="League Spartan"/>
                <a:sym typeface="League Spartan"/>
              </a:rPr>
              <a:t>SanDisk engineers design complex firmware systems that must be reliable, reviewable, and formally verified</a:t>
            </a:r>
            <a:endParaRPr b="0" i="0" sz="1700" u="none" cap="none" strike="noStrike">
              <a:solidFill>
                <a:srgbClr val="BAC8D3"/>
              </a:solidFill>
              <a:latin typeface="League Spartan"/>
              <a:ea typeface="League Spartan"/>
              <a:cs typeface="League Spartan"/>
              <a:sym typeface="League Spartan"/>
            </a:endParaRPr>
          </a:p>
        </p:txBody>
      </p:sp>
      <p:sp>
        <p:nvSpPr>
          <p:cNvPr id="387" name="Google Shape;387;g3de98f0e8eb_0_4073"/>
          <p:cNvSpPr txBox="1"/>
          <p:nvPr>
            <p:ph idx="4294967295" type="subTitle"/>
          </p:nvPr>
        </p:nvSpPr>
        <p:spPr>
          <a:xfrm>
            <a:off x="3568475" y="3238550"/>
            <a:ext cx="1515300" cy="415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League Spartan"/>
              <a:buNone/>
            </a:pPr>
            <a:r>
              <a:rPr b="1" i="0" lang="en" sz="1900" u="none" cap="none" strike="noStrike">
                <a:solidFill>
                  <a:schemeClr val="dk1"/>
                </a:solidFill>
                <a:latin typeface="Be Vietnam Pro"/>
                <a:ea typeface="Be Vietnam Pro"/>
                <a:cs typeface="Be Vietnam Pro"/>
                <a:sym typeface="Be Vietnam Pro"/>
              </a:rPr>
              <a:t>Core Need</a:t>
            </a:r>
            <a:endParaRPr b="0" i="0" sz="1900" u="none" cap="none" strike="noStrike">
              <a:solidFill>
                <a:schemeClr val="dk1"/>
              </a:solidFill>
              <a:latin typeface="Be Vietnam Pro"/>
              <a:ea typeface="Be Vietnam Pro"/>
              <a:cs typeface="Be Vietnam Pro"/>
              <a:sym typeface="Be Vietnam Pro"/>
            </a:endParaRPr>
          </a:p>
        </p:txBody>
      </p:sp>
      <p:sp>
        <p:nvSpPr>
          <p:cNvPr id="388" name="Google Shape;388;g3de98f0e8eb_0_4073"/>
          <p:cNvSpPr txBox="1"/>
          <p:nvPr>
            <p:ph idx="4294967295" type="subTitle"/>
          </p:nvPr>
        </p:nvSpPr>
        <p:spPr>
          <a:xfrm>
            <a:off x="1539275" y="3654350"/>
            <a:ext cx="5573700" cy="740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lt1"/>
              </a:buClr>
              <a:buSzPts val="1100"/>
              <a:buFont typeface="Arial"/>
              <a:buNone/>
            </a:pPr>
            <a:r>
              <a:rPr b="0" i="0" lang="en" sz="1700" u="none" cap="none" strike="noStrike">
                <a:solidFill>
                  <a:srgbClr val="BAC8D3"/>
                </a:solidFill>
                <a:latin typeface="League Spartan"/>
                <a:ea typeface="League Spartan"/>
                <a:cs typeface="League Spartan"/>
                <a:sym typeface="League Spartan"/>
              </a:rPr>
              <a:t>Automatically generate trusted, professional documentation</a:t>
            </a:r>
            <a:endParaRPr b="0" i="0" sz="17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chemeClr val="dk1"/>
              </a:buClr>
              <a:buSzPts val="1400"/>
              <a:buFont typeface="League Spartan"/>
              <a:buNone/>
            </a:pPr>
            <a:r>
              <a:rPr b="0" i="0" lang="en" sz="1700" u="none" cap="none" strike="noStrike">
                <a:solidFill>
                  <a:srgbClr val="BAC8D3"/>
                </a:solidFill>
                <a:latin typeface="League Spartan"/>
                <a:ea typeface="League Spartan"/>
                <a:cs typeface="League Spartan"/>
                <a:sym typeface="League Spartan"/>
              </a:rPr>
              <a:t>directly from verified PlusCal models</a:t>
            </a:r>
            <a:endParaRPr b="0" i="0" sz="1700" u="none" cap="none" strike="noStrike">
              <a:solidFill>
                <a:srgbClr val="BAC8D3"/>
              </a:solidFill>
              <a:latin typeface="League Spartan"/>
              <a:ea typeface="League Spartan"/>
              <a:cs typeface="League Spartan"/>
              <a:sym typeface="League Spart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de98f0e8eb_0_2246"/>
          <p:cNvSpPr/>
          <p:nvPr/>
        </p:nvSpPr>
        <p:spPr>
          <a:xfrm>
            <a:off x="449275" y="1995056"/>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2158"/>
              <a:buFont typeface="Arial"/>
              <a:buNone/>
            </a:pPr>
            <a:r>
              <a:rPr b="0" i="0" lang="en" sz="2157" u="none" cap="none" strike="noStrike">
                <a:solidFill>
                  <a:srgbClr val="FFFFFF"/>
                </a:solidFill>
                <a:latin typeface="Be Vietnam Pro Thin"/>
                <a:ea typeface="Be Vietnam Pro Thin"/>
                <a:cs typeface="Be Vietnam Pro Thin"/>
                <a:sym typeface="Be Vietnam Pro Thin"/>
              </a:rPr>
              <a:t>01</a:t>
            </a:r>
            <a:endParaRPr b="0" i="0" sz="2157" u="none" cap="none" strike="noStrike">
              <a:solidFill>
                <a:srgbClr val="FFFFFF"/>
              </a:solidFill>
              <a:latin typeface="Be Vietnam Pro Thin"/>
              <a:ea typeface="Be Vietnam Pro Thin"/>
              <a:cs typeface="Be Vietnam Pro Thin"/>
              <a:sym typeface="Be Vietnam Pro Thin"/>
            </a:endParaRPr>
          </a:p>
        </p:txBody>
      </p:sp>
      <p:sp>
        <p:nvSpPr>
          <p:cNvPr id="394" name="Google Shape;394;g3de98f0e8eb_0_2246"/>
          <p:cNvSpPr/>
          <p:nvPr/>
        </p:nvSpPr>
        <p:spPr>
          <a:xfrm>
            <a:off x="2251426" y="1995055"/>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02</a:t>
            </a:r>
            <a:endParaRPr b="0" i="0" sz="2157" u="none" cap="none" strike="noStrike">
              <a:solidFill>
                <a:srgbClr val="000000"/>
              </a:solidFill>
              <a:latin typeface="League Spartan"/>
              <a:ea typeface="League Spartan"/>
              <a:cs typeface="League Spartan"/>
              <a:sym typeface="League Spartan"/>
            </a:endParaRPr>
          </a:p>
        </p:txBody>
      </p:sp>
      <p:sp>
        <p:nvSpPr>
          <p:cNvPr id="395" name="Google Shape;395;g3de98f0e8eb_0_2246"/>
          <p:cNvSpPr/>
          <p:nvPr/>
        </p:nvSpPr>
        <p:spPr>
          <a:xfrm>
            <a:off x="4107312" y="1994900"/>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03</a:t>
            </a:r>
            <a:endParaRPr b="0" i="0" sz="2157" u="none" cap="none" strike="noStrike">
              <a:solidFill>
                <a:srgbClr val="000000"/>
              </a:solidFill>
              <a:latin typeface="League Spartan"/>
              <a:ea typeface="League Spartan"/>
              <a:cs typeface="League Spartan"/>
              <a:sym typeface="League Spartan"/>
            </a:endParaRPr>
          </a:p>
        </p:txBody>
      </p:sp>
      <p:sp>
        <p:nvSpPr>
          <p:cNvPr id="396" name="Google Shape;396;g3de98f0e8eb_0_2246"/>
          <p:cNvSpPr/>
          <p:nvPr/>
        </p:nvSpPr>
        <p:spPr>
          <a:xfrm>
            <a:off x="6138451" y="1995055"/>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04</a:t>
            </a:r>
            <a:endParaRPr b="0" i="0" sz="2157" u="none" cap="none" strike="noStrike">
              <a:solidFill>
                <a:srgbClr val="000000"/>
              </a:solidFill>
              <a:latin typeface="League Spartan"/>
              <a:ea typeface="League Spartan"/>
              <a:cs typeface="League Spartan"/>
              <a:sym typeface="League Spartan"/>
            </a:endParaRPr>
          </a:p>
        </p:txBody>
      </p:sp>
      <p:sp>
        <p:nvSpPr>
          <p:cNvPr id="397" name="Google Shape;397;g3de98f0e8eb_0_2246"/>
          <p:cNvSpPr/>
          <p:nvPr/>
        </p:nvSpPr>
        <p:spPr>
          <a:xfrm>
            <a:off x="7994218" y="1994906"/>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05</a:t>
            </a:r>
            <a:endParaRPr b="0" i="0" sz="2157" u="none" cap="none" strike="noStrike">
              <a:solidFill>
                <a:srgbClr val="000000"/>
              </a:solidFill>
              <a:latin typeface="League Spartan"/>
              <a:ea typeface="League Spartan"/>
              <a:cs typeface="League Spartan"/>
              <a:sym typeface="League Spartan"/>
            </a:endParaRPr>
          </a:p>
        </p:txBody>
      </p:sp>
      <p:sp>
        <p:nvSpPr>
          <p:cNvPr id="398" name="Google Shape;398;g3de98f0e8eb_0_2246"/>
          <p:cNvSpPr txBox="1"/>
          <p:nvPr/>
        </p:nvSpPr>
        <p:spPr>
          <a:xfrm flipH="1">
            <a:off x="-88625" y="3064124"/>
            <a:ext cx="1776300" cy="11181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English Specs</a:t>
            </a:r>
            <a:endParaRPr b="0" i="0" sz="2400" u="none" cap="none" strike="noStrike">
              <a:solidFill>
                <a:srgbClr val="FFFFFF"/>
              </a:solidFill>
              <a:latin typeface="Be Vietnam Pro"/>
              <a:ea typeface="Be Vietnam Pro"/>
              <a:cs typeface="Be Vietnam Pro"/>
              <a:sym typeface="Be Vietnam Pro"/>
            </a:endParaRPr>
          </a:p>
        </p:txBody>
      </p:sp>
      <p:cxnSp>
        <p:nvCxnSpPr>
          <p:cNvPr id="399" name="Google Shape;399;g3de98f0e8eb_0_2246"/>
          <p:cNvCxnSpPr>
            <a:stCxn id="393" idx="3"/>
            <a:endCxn id="394" idx="1"/>
          </p:cNvCxnSpPr>
          <p:nvPr/>
        </p:nvCxnSpPr>
        <p:spPr>
          <a:xfrm>
            <a:off x="1149775" y="2345306"/>
            <a:ext cx="1101600" cy="0"/>
          </a:xfrm>
          <a:prstGeom prst="straightConnector1">
            <a:avLst/>
          </a:prstGeom>
          <a:noFill/>
          <a:ln cap="flat" cmpd="sng" w="12875">
            <a:solidFill>
              <a:srgbClr val="FFFFFF"/>
            </a:solidFill>
            <a:prstDash val="solid"/>
            <a:round/>
            <a:headEnd len="sm" w="sm" type="none"/>
            <a:tailEnd len="sm" w="sm" type="none"/>
          </a:ln>
        </p:spPr>
      </p:cxnSp>
      <p:cxnSp>
        <p:nvCxnSpPr>
          <p:cNvPr id="400" name="Google Shape;400;g3de98f0e8eb_0_2246"/>
          <p:cNvCxnSpPr>
            <a:stCxn id="394" idx="3"/>
            <a:endCxn id="395" idx="1"/>
          </p:cNvCxnSpPr>
          <p:nvPr/>
        </p:nvCxnSpPr>
        <p:spPr>
          <a:xfrm flipH="1" rot="10800000">
            <a:off x="2951926" y="2345005"/>
            <a:ext cx="1155300" cy="300"/>
          </a:xfrm>
          <a:prstGeom prst="straightConnector1">
            <a:avLst/>
          </a:prstGeom>
          <a:noFill/>
          <a:ln cap="flat" cmpd="sng" w="12875">
            <a:solidFill>
              <a:srgbClr val="FFFFFF"/>
            </a:solidFill>
            <a:prstDash val="solid"/>
            <a:round/>
            <a:headEnd len="sm" w="sm" type="none"/>
            <a:tailEnd len="sm" w="sm" type="none"/>
          </a:ln>
        </p:spPr>
      </p:cxnSp>
      <p:cxnSp>
        <p:nvCxnSpPr>
          <p:cNvPr id="401" name="Google Shape;401;g3de98f0e8eb_0_2246"/>
          <p:cNvCxnSpPr>
            <a:stCxn id="395" idx="3"/>
            <a:endCxn id="396" idx="1"/>
          </p:cNvCxnSpPr>
          <p:nvPr/>
        </p:nvCxnSpPr>
        <p:spPr>
          <a:xfrm>
            <a:off x="4807812" y="2345150"/>
            <a:ext cx="1330500" cy="300"/>
          </a:xfrm>
          <a:prstGeom prst="straightConnector1">
            <a:avLst/>
          </a:prstGeom>
          <a:noFill/>
          <a:ln cap="flat" cmpd="sng" w="12875">
            <a:solidFill>
              <a:srgbClr val="FFFFFF"/>
            </a:solidFill>
            <a:prstDash val="solid"/>
            <a:round/>
            <a:headEnd len="sm" w="sm" type="none"/>
            <a:tailEnd len="sm" w="sm" type="none"/>
          </a:ln>
        </p:spPr>
      </p:cxnSp>
      <p:cxnSp>
        <p:nvCxnSpPr>
          <p:cNvPr id="402" name="Google Shape;402;g3de98f0e8eb_0_2246"/>
          <p:cNvCxnSpPr>
            <a:stCxn id="396" idx="3"/>
            <a:endCxn id="397" idx="1"/>
          </p:cNvCxnSpPr>
          <p:nvPr/>
        </p:nvCxnSpPr>
        <p:spPr>
          <a:xfrm>
            <a:off x="6838951" y="2345305"/>
            <a:ext cx="1155300" cy="0"/>
          </a:xfrm>
          <a:prstGeom prst="straightConnector1">
            <a:avLst/>
          </a:prstGeom>
          <a:noFill/>
          <a:ln cap="flat" cmpd="sng" w="12875">
            <a:solidFill>
              <a:srgbClr val="FFFFFF"/>
            </a:solidFill>
            <a:prstDash val="solid"/>
            <a:round/>
            <a:headEnd len="sm" w="sm" type="none"/>
            <a:tailEnd len="sm" w="sm" type="none"/>
          </a:ln>
        </p:spPr>
      </p:cxnSp>
      <p:sp>
        <p:nvSpPr>
          <p:cNvPr id="403" name="Google Shape;403;g3de98f0e8eb_0_2246"/>
          <p:cNvSpPr txBox="1"/>
          <p:nvPr/>
        </p:nvSpPr>
        <p:spPr>
          <a:xfrm flipH="1">
            <a:off x="1762125" y="3014775"/>
            <a:ext cx="1679100" cy="1216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UML Diagrams</a:t>
            </a:r>
            <a:endParaRPr b="0" i="0" sz="2400" u="none" cap="none" strike="noStrike">
              <a:solidFill>
                <a:srgbClr val="FFFFFF"/>
              </a:solidFill>
              <a:latin typeface="Be Vietnam Pro"/>
              <a:ea typeface="Be Vietnam Pro"/>
              <a:cs typeface="Be Vietnam Pro"/>
              <a:sym typeface="Be Vietnam Pro"/>
            </a:endParaRPr>
          </a:p>
        </p:txBody>
      </p:sp>
      <p:sp>
        <p:nvSpPr>
          <p:cNvPr id="404" name="Google Shape;404;g3de98f0e8eb_0_2246"/>
          <p:cNvSpPr txBox="1"/>
          <p:nvPr/>
        </p:nvSpPr>
        <p:spPr>
          <a:xfrm flipH="1">
            <a:off x="3730188" y="3014775"/>
            <a:ext cx="1454700" cy="1216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Reviews</a:t>
            </a:r>
            <a:endParaRPr b="0" i="0" sz="2400" u="none" cap="none" strike="noStrike">
              <a:solidFill>
                <a:srgbClr val="FFFFFF"/>
              </a:solidFill>
              <a:latin typeface="Be Vietnam Pro"/>
              <a:ea typeface="Be Vietnam Pro"/>
              <a:cs typeface="Be Vietnam Pro"/>
              <a:sym typeface="Be Vietnam Pro"/>
            </a:endParaRPr>
          </a:p>
        </p:txBody>
      </p:sp>
      <p:sp>
        <p:nvSpPr>
          <p:cNvPr id="405" name="Google Shape;405;g3de98f0e8eb_0_2246"/>
          <p:cNvSpPr txBox="1"/>
          <p:nvPr/>
        </p:nvSpPr>
        <p:spPr>
          <a:xfrm flipH="1">
            <a:off x="5475600" y="3272775"/>
            <a:ext cx="2026200" cy="700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Verification</a:t>
            </a:r>
            <a:endParaRPr b="0" i="0" sz="2400" u="none" cap="none" strike="noStrike">
              <a:solidFill>
                <a:srgbClr val="FFFFFF"/>
              </a:solidFill>
              <a:latin typeface="Be Vietnam Pro"/>
              <a:ea typeface="Be Vietnam Pro"/>
              <a:cs typeface="Be Vietnam Pro"/>
              <a:sym typeface="Be Vietnam Pro"/>
            </a:endParaRPr>
          </a:p>
        </p:txBody>
      </p:sp>
      <p:sp>
        <p:nvSpPr>
          <p:cNvPr id="406" name="Google Shape;406;g3de98f0e8eb_0_2246"/>
          <p:cNvSpPr txBox="1"/>
          <p:nvPr/>
        </p:nvSpPr>
        <p:spPr>
          <a:xfrm flipH="1">
            <a:off x="7617125" y="3185175"/>
            <a:ext cx="1454700" cy="8760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PDF</a:t>
            </a:r>
            <a:endParaRPr b="0" i="0" sz="2400" u="none" cap="none" strike="noStrike">
              <a:solidFill>
                <a:srgbClr val="FFFFFF"/>
              </a:solidFill>
              <a:latin typeface="Be Vietnam Pro"/>
              <a:ea typeface="Be Vietnam Pro"/>
              <a:cs typeface="Be Vietnam Pro"/>
              <a:sym typeface="Be Vietnam Pro"/>
            </a:endParaRPr>
          </a:p>
        </p:txBody>
      </p:sp>
      <p:sp>
        <p:nvSpPr>
          <p:cNvPr id="407" name="Google Shape;407;g3de98f0e8eb_0_2246"/>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SanDisk’s Current Workflow</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de98f0e8eb_0_2041"/>
          <p:cNvSpPr txBox="1"/>
          <p:nvPr/>
        </p:nvSpPr>
        <p:spPr>
          <a:xfrm>
            <a:off x="335625" y="3122575"/>
            <a:ext cx="25218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Be Vietnam Pro"/>
                <a:ea typeface="Be Vietnam Pro"/>
                <a:cs typeface="Be Vietnam Pro"/>
                <a:sym typeface="Be Vietnam Pro"/>
              </a:rPr>
              <a:t>Manual reviews fall short</a:t>
            </a:r>
            <a:endParaRPr b="0" i="0" sz="2200" u="none" cap="none" strike="noStrike">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League Spartan"/>
              <a:ea typeface="League Spartan"/>
              <a:cs typeface="League Spartan"/>
              <a:sym typeface="League Spartan"/>
            </a:endParaRPr>
          </a:p>
        </p:txBody>
      </p:sp>
      <p:sp>
        <p:nvSpPr>
          <p:cNvPr id="413" name="Google Shape;413;g3de98f0e8eb_0_2041"/>
          <p:cNvSpPr txBox="1"/>
          <p:nvPr/>
        </p:nvSpPr>
        <p:spPr>
          <a:xfrm>
            <a:off x="3122775" y="3122575"/>
            <a:ext cx="3000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Be Vietnam Pro"/>
                <a:ea typeface="Be Vietnam Pro"/>
                <a:cs typeface="Be Vietnam Pro"/>
                <a:sym typeface="Be Vietnam Pro"/>
              </a:rPr>
              <a:t>Different audiences, different formats</a:t>
            </a:r>
            <a:endParaRPr b="0" i="0" sz="2200" u="none" cap="none" strike="noStrike">
              <a:solidFill>
                <a:srgbClr val="FFFFFF"/>
              </a:solidFill>
              <a:latin typeface="Be Vietnam Pro"/>
              <a:ea typeface="Be Vietnam Pro"/>
              <a:cs typeface="Be Vietnam Pro"/>
              <a:sym typeface="Be Vietnam Pr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League Spartan"/>
              <a:ea typeface="League Spartan"/>
              <a:cs typeface="League Spartan"/>
              <a:sym typeface="League Spartan"/>
            </a:endParaRPr>
          </a:p>
        </p:txBody>
      </p:sp>
      <p:sp>
        <p:nvSpPr>
          <p:cNvPr id="414" name="Google Shape;414;g3de98f0e8eb_0_2041"/>
          <p:cNvSpPr txBox="1"/>
          <p:nvPr/>
        </p:nvSpPr>
        <p:spPr>
          <a:xfrm>
            <a:off x="6416475"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Be Vietnam Pro"/>
                <a:ea typeface="Be Vietnam Pro"/>
                <a:cs typeface="Be Vietnam Pro"/>
                <a:sym typeface="Be Vietnam Pro"/>
              </a:rPr>
              <a:t>No automatic synchronization</a:t>
            </a:r>
            <a:endParaRPr b="0" i="0" sz="2200" u="none" cap="none" strike="noStrike">
              <a:solidFill>
                <a:srgbClr val="FFFFFF"/>
              </a:solidFill>
              <a:latin typeface="Be Vietnam Pro"/>
              <a:ea typeface="Be Vietnam Pro"/>
              <a:cs typeface="Be Vietnam Pro"/>
              <a:sym typeface="Be Vietnam Pro"/>
            </a:endParaRPr>
          </a:p>
        </p:txBody>
      </p:sp>
      <p:sp>
        <p:nvSpPr>
          <p:cNvPr id="415" name="Google Shape;415;g3de98f0e8eb_0_2041"/>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416" name="Google Shape;416;g3de98f0e8eb_0_2041"/>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417" name="Google Shape;417;g3de98f0e8eb_0_2041"/>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418" name="Google Shape;418;g3de98f0e8eb_0_2041"/>
          <p:cNvGrpSpPr/>
          <p:nvPr/>
        </p:nvGrpSpPr>
        <p:grpSpPr>
          <a:xfrm>
            <a:off x="4092095" y="2013875"/>
            <a:ext cx="908874" cy="925295"/>
            <a:chOff x="7529411" y="2414659"/>
            <a:chExt cx="355863" cy="362293"/>
          </a:xfrm>
        </p:grpSpPr>
        <p:sp>
          <p:nvSpPr>
            <p:cNvPr id="419" name="Google Shape;419;g3de98f0e8eb_0_2041"/>
            <p:cNvSpPr/>
            <p:nvPr/>
          </p:nvSpPr>
          <p:spPr>
            <a:xfrm>
              <a:off x="7687816" y="2443081"/>
              <a:ext cx="45481" cy="15946"/>
            </a:xfrm>
            <a:custGeom>
              <a:rect b="b" l="l" r="r" t="t"/>
              <a:pathLst>
                <a:path extrusionOk="0" h="501" w="1429">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3de98f0e8eb_0_2041"/>
            <p:cNvSpPr/>
            <p:nvPr/>
          </p:nvSpPr>
          <p:spPr>
            <a:xfrm>
              <a:off x="7648764" y="2414659"/>
              <a:ext cx="123204" cy="168654"/>
            </a:xfrm>
            <a:custGeom>
              <a:rect b="b" l="l" r="r" t="t"/>
              <a:pathLst>
                <a:path extrusionOk="0" h="5299" w="3871">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de98f0e8eb_0_2041"/>
            <p:cNvSpPr/>
            <p:nvPr/>
          </p:nvSpPr>
          <p:spPr>
            <a:xfrm>
              <a:off x="7670757" y="2551072"/>
              <a:ext cx="10248" cy="33005"/>
            </a:xfrm>
            <a:custGeom>
              <a:rect b="b" l="l" r="r" t="t"/>
              <a:pathLst>
                <a:path extrusionOk="0" h="1037" w="322">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3de98f0e8eb_0_2041"/>
            <p:cNvSpPr/>
            <p:nvPr/>
          </p:nvSpPr>
          <p:spPr>
            <a:xfrm>
              <a:off x="7738963" y="2551072"/>
              <a:ext cx="10280" cy="33005"/>
            </a:xfrm>
            <a:custGeom>
              <a:rect b="b" l="l" r="r" t="t"/>
              <a:pathLst>
                <a:path extrusionOk="0" h="1037" w="323">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3de98f0e8eb_0_2041"/>
            <p:cNvSpPr/>
            <p:nvPr/>
          </p:nvSpPr>
          <p:spPr>
            <a:xfrm>
              <a:off x="7568432" y="2635956"/>
              <a:ext cx="45513" cy="15946"/>
            </a:xfrm>
            <a:custGeom>
              <a:rect b="b" l="l" r="r" t="t"/>
              <a:pathLst>
                <a:path extrusionOk="0" h="501" w="143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3de98f0e8eb_0_2041"/>
            <p:cNvSpPr/>
            <p:nvPr/>
          </p:nvSpPr>
          <p:spPr>
            <a:xfrm>
              <a:off x="7529411" y="2607916"/>
              <a:ext cx="123172" cy="168654"/>
            </a:xfrm>
            <a:custGeom>
              <a:rect b="b" l="l" r="r" t="t"/>
              <a:pathLst>
                <a:path extrusionOk="0" h="5299" w="387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3de98f0e8eb_0_2041"/>
            <p:cNvSpPr/>
            <p:nvPr/>
          </p:nvSpPr>
          <p:spPr>
            <a:xfrm>
              <a:off x="7551754" y="2743946"/>
              <a:ext cx="10280" cy="33005"/>
            </a:xfrm>
            <a:custGeom>
              <a:rect b="b" l="l" r="r" t="t"/>
              <a:pathLst>
                <a:path extrusionOk="0" h="1037" w="323">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3de98f0e8eb_0_2041"/>
            <p:cNvSpPr/>
            <p:nvPr/>
          </p:nvSpPr>
          <p:spPr>
            <a:xfrm>
              <a:off x="7619610"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3de98f0e8eb_0_2041"/>
            <p:cNvSpPr/>
            <p:nvPr/>
          </p:nvSpPr>
          <p:spPr>
            <a:xfrm>
              <a:off x="7773464" y="2584427"/>
              <a:ext cx="111810" cy="192525"/>
            </a:xfrm>
            <a:custGeom>
              <a:rect b="b" l="l" r="r" t="t"/>
              <a:pathLst>
                <a:path extrusionOk="0" h="6049" w="3513">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de98f0e8eb_0_2041"/>
            <p:cNvSpPr/>
            <p:nvPr/>
          </p:nvSpPr>
          <p:spPr>
            <a:xfrm>
              <a:off x="7795043" y="2750789"/>
              <a:ext cx="11012" cy="26162"/>
            </a:xfrm>
            <a:custGeom>
              <a:rect b="b" l="l" r="r" t="t"/>
              <a:pathLst>
                <a:path extrusionOk="0" h="822" w="346">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3de98f0e8eb_0_2041"/>
            <p:cNvSpPr/>
            <p:nvPr/>
          </p:nvSpPr>
          <p:spPr>
            <a:xfrm>
              <a:off x="7851887" y="2750789"/>
              <a:ext cx="10662" cy="26162"/>
            </a:xfrm>
            <a:custGeom>
              <a:rect b="b" l="l" r="r" t="t"/>
              <a:pathLst>
                <a:path extrusionOk="0" h="822" w="335">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3de98f0e8eb_0_2041"/>
            <p:cNvSpPr/>
            <p:nvPr/>
          </p:nvSpPr>
          <p:spPr>
            <a:xfrm>
              <a:off x="7641189" y="2595789"/>
              <a:ext cx="136826" cy="113147"/>
            </a:xfrm>
            <a:custGeom>
              <a:rect b="b" l="l" r="r" t="t"/>
              <a:pathLst>
                <a:path extrusionOk="0" h="3555" w="4299">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233500" lIns="233500" spcFirstLastPara="1" rIns="233500" wrap="square" tIns="23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g3de98f0e8eb_0_2041"/>
          <p:cNvGrpSpPr/>
          <p:nvPr/>
        </p:nvGrpSpPr>
        <p:grpSpPr>
          <a:xfrm>
            <a:off x="1158331" y="2039644"/>
            <a:ext cx="876363" cy="873738"/>
            <a:chOff x="3513010" y="3816134"/>
            <a:chExt cx="362223" cy="361108"/>
          </a:xfrm>
        </p:grpSpPr>
        <p:sp>
          <p:nvSpPr>
            <p:cNvPr id="432" name="Google Shape;432;g3de98f0e8eb_0_2041"/>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657E93"/>
            </a:solidFill>
            <a:ln>
              <a:noFill/>
            </a:ln>
          </p:spPr>
          <p:txBody>
            <a:bodyPr anchorCtr="0" anchor="ctr" bIns="221200" lIns="221200" spcFirstLastPara="1" rIns="221200" wrap="square" tIns="2212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3de98f0e8eb_0_2041"/>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657E93"/>
            </a:solidFill>
            <a:ln>
              <a:noFill/>
            </a:ln>
          </p:spPr>
          <p:txBody>
            <a:bodyPr anchorCtr="0" anchor="ctr" bIns="221200" lIns="221200" spcFirstLastPara="1" rIns="221200" wrap="square" tIns="2212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3de98f0e8eb_0_2041"/>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657E93"/>
            </a:solidFill>
            <a:ln>
              <a:noFill/>
            </a:ln>
          </p:spPr>
          <p:txBody>
            <a:bodyPr anchorCtr="0" anchor="ctr" bIns="221200" lIns="221200" spcFirstLastPara="1" rIns="221200" wrap="square" tIns="2212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3de98f0e8eb_0_2041"/>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657E93"/>
            </a:solidFill>
            <a:ln>
              <a:noFill/>
            </a:ln>
          </p:spPr>
          <p:txBody>
            <a:bodyPr anchorCtr="0" anchor="ctr" bIns="221200" lIns="221200" spcFirstLastPara="1" rIns="221200" wrap="square" tIns="2212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6" name="Google Shape;436;g3de98f0e8eb_0_2041"/>
          <p:cNvGrpSpPr/>
          <p:nvPr/>
        </p:nvGrpSpPr>
        <p:grpSpPr>
          <a:xfrm>
            <a:off x="7070456" y="2079037"/>
            <a:ext cx="908847" cy="794851"/>
            <a:chOff x="4876780" y="2418064"/>
            <a:chExt cx="407774" cy="356628"/>
          </a:xfrm>
        </p:grpSpPr>
        <p:sp>
          <p:nvSpPr>
            <p:cNvPr id="437" name="Google Shape;437;g3de98f0e8eb_0_2041"/>
            <p:cNvSpPr/>
            <p:nvPr/>
          </p:nvSpPr>
          <p:spPr>
            <a:xfrm>
              <a:off x="4876780" y="2455589"/>
              <a:ext cx="407774" cy="319103"/>
            </a:xfrm>
            <a:custGeom>
              <a:rect b="b" l="l" r="r" t="t"/>
              <a:pathLst>
                <a:path extrusionOk="0" h="10026" w="12812">
                  <a:moveTo>
                    <a:pt x="3608" y="393"/>
                  </a:moveTo>
                  <a:cubicBezTo>
                    <a:pt x="3942" y="393"/>
                    <a:pt x="4216" y="619"/>
                    <a:pt x="4216" y="905"/>
                  </a:cubicBezTo>
                  <a:lnTo>
                    <a:pt x="4216" y="929"/>
                  </a:lnTo>
                  <a:cubicBezTo>
                    <a:pt x="4025" y="857"/>
                    <a:pt x="3811" y="810"/>
                    <a:pt x="3608" y="810"/>
                  </a:cubicBezTo>
                  <a:cubicBezTo>
                    <a:pt x="3382" y="810"/>
                    <a:pt x="3192" y="857"/>
                    <a:pt x="2989" y="929"/>
                  </a:cubicBezTo>
                  <a:lnTo>
                    <a:pt x="2989" y="905"/>
                  </a:lnTo>
                  <a:cubicBezTo>
                    <a:pt x="2989" y="619"/>
                    <a:pt x="3275" y="393"/>
                    <a:pt x="3608" y="393"/>
                  </a:cubicBezTo>
                  <a:close/>
                  <a:moveTo>
                    <a:pt x="3620" y="1179"/>
                  </a:moveTo>
                  <a:cubicBezTo>
                    <a:pt x="4287" y="1179"/>
                    <a:pt x="4835" y="1739"/>
                    <a:pt x="4835" y="2405"/>
                  </a:cubicBezTo>
                  <a:cubicBezTo>
                    <a:pt x="4835" y="2536"/>
                    <a:pt x="4823" y="2655"/>
                    <a:pt x="4775" y="2774"/>
                  </a:cubicBezTo>
                  <a:cubicBezTo>
                    <a:pt x="4239" y="2239"/>
                    <a:pt x="3299" y="2012"/>
                    <a:pt x="3263" y="2012"/>
                  </a:cubicBezTo>
                  <a:cubicBezTo>
                    <a:pt x="3248" y="2009"/>
                    <a:pt x="3233" y="2008"/>
                    <a:pt x="3219" y="2008"/>
                  </a:cubicBezTo>
                  <a:cubicBezTo>
                    <a:pt x="3174" y="2008"/>
                    <a:pt x="3132" y="2021"/>
                    <a:pt x="3096" y="2048"/>
                  </a:cubicBezTo>
                  <a:cubicBezTo>
                    <a:pt x="3049" y="2072"/>
                    <a:pt x="3025" y="2131"/>
                    <a:pt x="3037" y="2191"/>
                  </a:cubicBezTo>
                  <a:cubicBezTo>
                    <a:pt x="3037" y="2215"/>
                    <a:pt x="3025" y="2322"/>
                    <a:pt x="2882" y="2465"/>
                  </a:cubicBezTo>
                  <a:cubicBezTo>
                    <a:pt x="2811" y="2536"/>
                    <a:pt x="2811" y="2655"/>
                    <a:pt x="2882" y="2727"/>
                  </a:cubicBezTo>
                  <a:cubicBezTo>
                    <a:pt x="2924" y="2768"/>
                    <a:pt x="2974" y="2789"/>
                    <a:pt x="3023" y="2789"/>
                  </a:cubicBezTo>
                  <a:cubicBezTo>
                    <a:pt x="3073" y="2789"/>
                    <a:pt x="3120" y="2768"/>
                    <a:pt x="3156" y="2727"/>
                  </a:cubicBezTo>
                  <a:cubicBezTo>
                    <a:pt x="3263" y="2631"/>
                    <a:pt x="3323" y="2524"/>
                    <a:pt x="3358" y="2429"/>
                  </a:cubicBezTo>
                  <a:cubicBezTo>
                    <a:pt x="3680" y="2524"/>
                    <a:pt x="4335" y="2762"/>
                    <a:pt x="4632" y="3179"/>
                  </a:cubicBezTo>
                  <a:cubicBezTo>
                    <a:pt x="4537" y="3655"/>
                    <a:pt x="4120" y="4013"/>
                    <a:pt x="3632" y="4013"/>
                  </a:cubicBezTo>
                  <a:cubicBezTo>
                    <a:pt x="3624" y="4013"/>
                    <a:pt x="3616" y="4013"/>
                    <a:pt x="3608" y="4013"/>
                  </a:cubicBezTo>
                  <a:cubicBezTo>
                    <a:pt x="3083" y="4013"/>
                    <a:pt x="2655" y="3636"/>
                    <a:pt x="2608" y="3120"/>
                  </a:cubicBezTo>
                  <a:cubicBezTo>
                    <a:pt x="2608" y="3084"/>
                    <a:pt x="2596" y="3060"/>
                    <a:pt x="2572" y="3048"/>
                  </a:cubicBezTo>
                  <a:cubicBezTo>
                    <a:pt x="2453" y="2846"/>
                    <a:pt x="2394" y="2631"/>
                    <a:pt x="2394" y="2405"/>
                  </a:cubicBezTo>
                  <a:cubicBezTo>
                    <a:pt x="2394" y="1739"/>
                    <a:pt x="2953" y="1179"/>
                    <a:pt x="3620" y="1179"/>
                  </a:cubicBezTo>
                  <a:close/>
                  <a:moveTo>
                    <a:pt x="4013" y="4334"/>
                  </a:moveTo>
                  <a:lnTo>
                    <a:pt x="4013" y="4536"/>
                  </a:lnTo>
                  <a:cubicBezTo>
                    <a:pt x="4025" y="4596"/>
                    <a:pt x="4037" y="4667"/>
                    <a:pt x="4061" y="4715"/>
                  </a:cubicBezTo>
                  <a:lnTo>
                    <a:pt x="3882" y="4870"/>
                  </a:lnTo>
                  <a:cubicBezTo>
                    <a:pt x="3805" y="4947"/>
                    <a:pt x="3701" y="4986"/>
                    <a:pt x="3598" y="4986"/>
                  </a:cubicBezTo>
                  <a:cubicBezTo>
                    <a:pt x="3495" y="4986"/>
                    <a:pt x="3394" y="4947"/>
                    <a:pt x="3323" y="4870"/>
                  </a:cubicBezTo>
                  <a:lnTo>
                    <a:pt x="3144" y="4715"/>
                  </a:lnTo>
                  <a:cubicBezTo>
                    <a:pt x="3168" y="4656"/>
                    <a:pt x="3180" y="4596"/>
                    <a:pt x="3180" y="4536"/>
                  </a:cubicBezTo>
                  <a:lnTo>
                    <a:pt x="3180" y="4334"/>
                  </a:lnTo>
                  <a:cubicBezTo>
                    <a:pt x="3323" y="4382"/>
                    <a:pt x="3454" y="4394"/>
                    <a:pt x="3596" y="4394"/>
                  </a:cubicBezTo>
                  <a:cubicBezTo>
                    <a:pt x="3751" y="4394"/>
                    <a:pt x="3882" y="4382"/>
                    <a:pt x="4013" y="4334"/>
                  </a:cubicBezTo>
                  <a:close/>
                  <a:moveTo>
                    <a:pt x="6013" y="5977"/>
                  </a:moveTo>
                  <a:lnTo>
                    <a:pt x="6013" y="5989"/>
                  </a:lnTo>
                  <a:lnTo>
                    <a:pt x="6025" y="7596"/>
                  </a:lnTo>
                  <a:cubicBezTo>
                    <a:pt x="6025" y="7596"/>
                    <a:pt x="6025" y="7608"/>
                    <a:pt x="6013" y="7608"/>
                  </a:cubicBezTo>
                  <a:lnTo>
                    <a:pt x="3620" y="7608"/>
                  </a:lnTo>
                  <a:cubicBezTo>
                    <a:pt x="3620" y="7608"/>
                    <a:pt x="3608" y="7608"/>
                    <a:pt x="3608" y="7596"/>
                  </a:cubicBezTo>
                  <a:lnTo>
                    <a:pt x="3608" y="5989"/>
                  </a:lnTo>
                  <a:cubicBezTo>
                    <a:pt x="3608" y="5989"/>
                    <a:pt x="3608" y="5977"/>
                    <a:pt x="3620" y="5977"/>
                  </a:cubicBezTo>
                  <a:close/>
                  <a:moveTo>
                    <a:pt x="4358" y="4941"/>
                  </a:moveTo>
                  <a:lnTo>
                    <a:pt x="4989" y="5263"/>
                  </a:lnTo>
                  <a:cubicBezTo>
                    <a:pt x="5120" y="5334"/>
                    <a:pt x="5216" y="5465"/>
                    <a:pt x="5216" y="5620"/>
                  </a:cubicBezTo>
                  <a:lnTo>
                    <a:pt x="3608" y="5620"/>
                  </a:lnTo>
                  <a:cubicBezTo>
                    <a:pt x="3394" y="5620"/>
                    <a:pt x="3215" y="5799"/>
                    <a:pt x="3215" y="6001"/>
                  </a:cubicBezTo>
                  <a:lnTo>
                    <a:pt x="3215" y="6822"/>
                  </a:lnTo>
                  <a:lnTo>
                    <a:pt x="2787" y="6822"/>
                  </a:lnTo>
                  <a:lnTo>
                    <a:pt x="2787" y="6060"/>
                  </a:lnTo>
                  <a:cubicBezTo>
                    <a:pt x="2787" y="5965"/>
                    <a:pt x="2692" y="5870"/>
                    <a:pt x="2596" y="5870"/>
                  </a:cubicBezTo>
                  <a:cubicBezTo>
                    <a:pt x="2489" y="5870"/>
                    <a:pt x="2394" y="5965"/>
                    <a:pt x="2394" y="6060"/>
                  </a:cubicBezTo>
                  <a:lnTo>
                    <a:pt x="2394" y="7013"/>
                  </a:lnTo>
                  <a:cubicBezTo>
                    <a:pt x="2394" y="7120"/>
                    <a:pt x="2489" y="7203"/>
                    <a:pt x="2596" y="7203"/>
                  </a:cubicBezTo>
                  <a:lnTo>
                    <a:pt x="3203" y="7203"/>
                  </a:lnTo>
                  <a:lnTo>
                    <a:pt x="3203" y="7620"/>
                  </a:lnTo>
                  <a:lnTo>
                    <a:pt x="3203" y="7644"/>
                  </a:lnTo>
                  <a:lnTo>
                    <a:pt x="2382" y="7644"/>
                  </a:lnTo>
                  <a:cubicBezTo>
                    <a:pt x="2156" y="7644"/>
                    <a:pt x="1965" y="7465"/>
                    <a:pt x="1965" y="7227"/>
                  </a:cubicBezTo>
                  <a:lnTo>
                    <a:pt x="1965" y="5632"/>
                  </a:lnTo>
                  <a:lnTo>
                    <a:pt x="2001" y="5632"/>
                  </a:lnTo>
                  <a:cubicBezTo>
                    <a:pt x="2001" y="5465"/>
                    <a:pt x="2084" y="5334"/>
                    <a:pt x="2215" y="5263"/>
                  </a:cubicBezTo>
                  <a:lnTo>
                    <a:pt x="2846" y="4941"/>
                  </a:lnTo>
                  <a:lnTo>
                    <a:pt x="3073" y="5156"/>
                  </a:lnTo>
                  <a:cubicBezTo>
                    <a:pt x="3215" y="5298"/>
                    <a:pt x="3406" y="5382"/>
                    <a:pt x="3608" y="5382"/>
                  </a:cubicBezTo>
                  <a:cubicBezTo>
                    <a:pt x="3799" y="5382"/>
                    <a:pt x="3989" y="5298"/>
                    <a:pt x="4144" y="5156"/>
                  </a:cubicBezTo>
                  <a:lnTo>
                    <a:pt x="4358" y="4941"/>
                  </a:lnTo>
                  <a:close/>
                  <a:moveTo>
                    <a:pt x="12026" y="7989"/>
                  </a:moveTo>
                  <a:lnTo>
                    <a:pt x="12026" y="8418"/>
                  </a:lnTo>
                  <a:lnTo>
                    <a:pt x="787" y="8418"/>
                  </a:lnTo>
                  <a:lnTo>
                    <a:pt x="787" y="7989"/>
                  </a:lnTo>
                  <a:close/>
                  <a:moveTo>
                    <a:pt x="3608" y="0"/>
                  </a:moveTo>
                  <a:cubicBezTo>
                    <a:pt x="3049" y="0"/>
                    <a:pt x="2620" y="405"/>
                    <a:pt x="2620" y="893"/>
                  </a:cubicBezTo>
                  <a:cubicBezTo>
                    <a:pt x="2620" y="977"/>
                    <a:pt x="2632" y="1060"/>
                    <a:pt x="2656" y="1131"/>
                  </a:cubicBezTo>
                  <a:cubicBezTo>
                    <a:pt x="2263" y="1417"/>
                    <a:pt x="2013" y="1881"/>
                    <a:pt x="2013" y="2405"/>
                  </a:cubicBezTo>
                  <a:cubicBezTo>
                    <a:pt x="2013" y="2679"/>
                    <a:pt x="2084" y="2953"/>
                    <a:pt x="2215" y="3191"/>
                  </a:cubicBezTo>
                  <a:cubicBezTo>
                    <a:pt x="2275" y="3596"/>
                    <a:pt x="2501" y="3917"/>
                    <a:pt x="2799" y="4144"/>
                  </a:cubicBezTo>
                  <a:lnTo>
                    <a:pt x="2799" y="4525"/>
                  </a:lnTo>
                  <a:lnTo>
                    <a:pt x="2799" y="4548"/>
                  </a:lnTo>
                  <a:lnTo>
                    <a:pt x="2037" y="4917"/>
                  </a:lnTo>
                  <a:cubicBezTo>
                    <a:pt x="1775" y="5048"/>
                    <a:pt x="1608" y="5322"/>
                    <a:pt x="1608" y="5620"/>
                  </a:cubicBezTo>
                  <a:lnTo>
                    <a:pt x="1608" y="7215"/>
                  </a:lnTo>
                  <a:cubicBezTo>
                    <a:pt x="1608" y="7358"/>
                    <a:pt x="1656" y="7513"/>
                    <a:pt x="1727" y="7632"/>
                  </a:cubicBezTo>
                  <a:lnTo>
                    <a:pt x="191" y="7632"/>
                  </a:lnTo>
                  <a:cubicBezTo>
                    <a:pt x="96" y="7632"/>
                    <a:pt x="1" y="7715"/>
                    <a:pt x="1" y="7823"/>
                  </a:cubicBezTo>
                  <a:cubicBezTo>
                    <a:pt x="1" y="7930"/>
                    <a:pt x="96" y="8013"/>
                    <a:pt x="191" y="8013"/>
                  </a:cubicBezTo>
                  <a:lnTo>
                    <a:pt x="406" y="8013"/>
                  </a:lnTo>
                  <a:lnTo>
                    <a:pt x="406" y="9835"/>
                  </a:lnTo>
                  <a:cubicBezTo>
                    <a:pt x="406" y="9930"/>
                    <a:pt x="489" y="10025"/>
                    <a:pt x="596" y="10025"/>
                  </a:cubicBezTo>
                  <a:cubicBezTo>
                    <a:pt x="703" y="10025"/>
                    <a:pt x="787" y="9930"/>
                    <a:pt x="787" y="9835"/>
                  </a:cubicBezTo>
                  <a:lnTo>
                    <a:pt x="787" y="8823"/>
                  </a:lnTo>
                  <a:lnTo>
                    <a:pt x="12026" y="8823"/>
                  </a:lnTo>
                  <a:lnTo>
                    <a:pt x="12026" y="9835"/>
                  </a:lnTo>
                  <a:cubicBezTo>
                    <a:pt x="12026" y="9930"/>
                    <a:pt x="12121" y="10025"/>
                    <a:pt x="12217" y="10025"/>
                  </a:cubicBezTo>
                  <a:cubicBezTo>
                    <a:pt x="12324" y="10025"/>
                    <a:pt x="12419" y="9930"/>
                    <a:pt x="12419" y="9835"/>
                  </a:cubicBezTo>
                  <a:lnTo>
                    <a:pt x="12419" y="8013"/>
                  </a:lnTo>
                  <a:lnTo>
                    <a:pt x="12621" y="8013"/>
                  </a:lnTo>
                  <a:cubicBezTo>
                    <a:pt x="12728" y="8013"/>
                    <a:pt x="12812" y="7930"/>
                    <a:pt x="12812" y="7823"/>
                  </a:cubicBezTo>
                  <a:cubicBezTo>
                    <a:pt x="12800" y="7704"/>
                    <a:pt x="12717" y="7632"/>
                    <a:pt x="12609" y="7632"/>
                  </a:cubicBezTo>
                  <a:lnTo>
                    <a:pt x="6406" y="7632"/>
                  </a:lnTo>
                  <a:lnTo>
                    <a:pt x="6406" y="7608"/>
                  </a:lnTo>
                  <a:lnTo>
                    <a:pt x="6406" y="6001"/>
                  </a:lnTo>
                  <a:cubicBezTo>
                    <a:pt x="6406" y="5799"/>
                    <a:pt x="6228" y="5620"/>
                    <a:pt x="6013" y="5620"/>
                  </a:cubicBezTo>
                  <a:lnTo>
                    <a:pt x="5597" y="5620"/>
                  </a:lnTo>
                  <a:cubicBezTo>
                    <a:pt x="5597" y="5322"/>
                    <a:pt x="5430" y="5048"/>
                    <a:pt x="5168" y="4917"/>
                  </a:cubicBezTo>
                  <a:lnTo>
                    <a:pt x="4406" y="4548"/>
                  </a:lnTo>
                  <a:lnTo>
                    <a:pt x="4406" y="4525"/>
                  </a:lnTo>
                  <a:lnTo>
                    <a:pt x="4406" y="4144"/>
                  </a:lnTo>
                  <a:cubicBezTo>
                    <a:pt x="4716" y="3929"/>
                    <a:pt x="4942" y="3596"/>
                    <a:pt x="4989" y="3191"/>
                  </a:cubicBezTo>
                  <a:cubicBezTo>
                    <a:pt x="5120" y="2953"/>
                    <a:pt x="5192" y="2667"/>
                    <a:pt x="5192" y="2405"/>
                  </a:cubicBezTo>
                  <a:cubicBezTo>
                    <a:pt x="5192" y="1881"/>
                    <a:pt x="4942" y="1417"/>
                    <a:pt x="4561" y="1131"/>
                  </a:cubicBezTo>
                  <a:cubicBezTo>
                    <a:pt x="4585" y="1060"/>
                    <a:pt x="4585" y="988"/>
                    <a:pt x="4585" y="893"/>
                  </a:cubicBezTo>
                  <a:cubicBezTo>
                    <a:pt x="4585" y="405"/>
                    <a:pt x="4144" y="0"/>
                    <a:pt x="3608"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3de98f0e8eb_0_2041"/>
            <p:cNvSpPr/>
            <p:nvPr/>
          </p:nvSpPr>
          <p:spPr>
            <a:xfrm>
              <a:off x="5017012" y="2666287"/>
              <a:ext cx="25016" cy="12158"/>
            </a:xfrm>
            <a:custGeom>
              <a:rect b="b" l="l" r="r" t="t"/>
              <a:pathLst>
                <a:path extrusionOk="0" h="382" w="786">
                  <a:moveTo>
                    <a:pt x="191" y="0"/>
                  </a:moveTo>
                  <a:cubicBezTo>
                    <a:pt x="83" y="0"/>
                    <a:pt x="0" y="83"/>
                    <a:pt x="0" y="191"/>
                  </a:cubicBezTo>
                  <a:cubicBezTo>
                    <a:pt x="0" y="298"/>
                    <a:pt x="83" y="381"/>
                    <a:pt x="191" y="381"/>
                  </a:cubicBezTo>
                  <a:lnTo>
                    <a:pt x="595" y="381"/>
                  </a:lnTo>
                  <a:cubicBezTo>
                    <a:pt x="702" y="381"/>
                    <a:pt x="786" y="298"/>
                    <a:pt x="786" y="191"/>
                  </a:cubicBezTo>
                  <a:cubicBezTo>
                    <a:pt x="786" y="83"/>
                    <a:pt x="702" y="0"/>
                    <a:pt x="595"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3de98f0e8eb_0_2041"/>
            <p:cNvSpPr/>
            <p:nvPr/>
          </p:nvSpPr>
          <p:spPr>
            <a:xfrm>
              <a:off x="5068159" y="2418064"/>
              <a:ext cx="203155" cy="198222"/>
            </a:xfrm>
            <a:custGeom>
              <a:rect b="b" l="l" r="r" t="t"/>
              <a:pathLst>
                <a:path extrusionOk="0" h="6228" w="6383">
                  <a:moveTo>
                    <a:pt x="5608" y="346"/>
                  </a:moveTo>
                  <a:cubicBezTo>
                    <a:pt x="5834" y="346"/>
                    <a:pt x="6025" y="524"/>
                    <a:pt x="6025" y="762"/>
                  </a:cubicBezTo>
                  <a:lnTo>
                    <a:pt x="6025" y="3989"/>
                  </a:lnTo>
                  <a:lnTo>
                    <a:pt x="6013" y="3989"/>
                  </a:lnTo>
                  <a:cubicBezTo>
                    <a:pt x="6013" y="4203"/>
                    <a:pt x="5834" y="4406"/>
                    <a:pt x="5596" y="4406"/>
                  </a:cubicBezTo>
                  <a:lnTo>
                    <a:pt x="3203" y="4406"/>
                  </a:lnTo>
                  <a:cubicBezTo>
                    <a:pt x="3156" y="4406"/>
                    <a:pt x="3132" y="4418"/>
                    <a:pt x="3096" y="4430"/>
                  </a:cubicBezTo>
                  <a:lnTo>
                    <a:pt x="1310" y="5727"/>
                  </a:lnTo>
                  <a:lnTo>
                    <a:pt x="1584" y="4620"/>
                  </a:lnTo>
                  <a:cubicBezTo>
                    <a:pt x="1596" y="4561"/>
                    <a:pt x="1584" y="4501"/>
                    <a:pt x="1548" y="4465"/>
                  </a:cubicBezTo>
                  <a:cubicBezTo>
                    <a:pt x="1512" y="4418"/>
                    <a:pt x="1465" y="4382"/>
                    <a:pt x="1405" y="4382"/>
                  </a:cubicBezTo>
                  <a:lnTo>
                    <a:pt x="810" y="4382"/>
                  </a:lnTo>
                  <a:cubicBezTo>
                    <a:pt x="584" y="4382"/>
                    <a:pt x="393" y="4203"/>
                    <a:pt x="393" y="3965"/>
                  </a:cubicBezTo>
                  <a:lnTo>
                    <a:pt x="393" y="762"/>
                  </a:lnTo>
                  <a:cubicBezTo>
                    <a:pt x="393" y="548"/>
                    <a:pt x="572" y="346"/>
                    <a:pt x="810" y="346"/>
                  </a:cubicBezTo>
                  <a:close/>
                  <a:moveTo>
                    <a:pt x="786" y="0"/>
                  </a:moveTo>
                  <a:cubicBezTo>
                    <a:pt x="358" y="0"/>
                    <a:pt x="0" y="358"/>
                    <a:pt x="0" y="786"/>
                  </a:cubicBezTo>
                  <a:lnTo>
                    <a:pt x="0" y="3989"/>
                  </a:lnTo>
                  <a:cubicBezTo>
                    <a:pt x="0" y="4418"/>
                    <a:pt x="358" y="4775"/>
                    <a:pt x="786" y="4775"/>
                  </a:cubicBezTo>
                  <a:lnTo>
                    <a:pt x="1143" y="4775"/>
                  </a:lnTo>
                  <a:lnTo>
                    <a:pt x="881" y="5870"/>
                  </a:lnTo>
                  <a:cubicBezTo>
                    <a:pt x="846" y="5989"/>
                    <a:pt x="893" y="6108"/>
                    <a:pt x="1000" y="6192"/>
                  </a:cubicBezTo>
                  <a:cubicBezTo>
                    <a:pt x="1048" y="6216"/>
                    <a:pt x="1108" y="6227"/>
                    <a:pt x="1167" y="6227"/>
                  </a:cubicBezTo>
                  <a:cubicBezTo>
                    <a:pt x="1227" y="6227"/>
                    <a:pt x="1286" y="6216"/>
                    <a:pt x="1322" y="6168"/>
                  </a:cubicBezTo>
                  <a:lnTo>
                    <a:pt x="3263" y="4775"/>
                  </a:lnTo>
                  <a:lnTo>
                    <a:pt x="5596" y="4775"/>
                  </a:lnTo>
                  <a:cubicBezTo>
                    <a:pt x="6025" y="4775"/>
                    <a:pt x="6382" y="4418"/>
                    <a:pt x="6382" y="3989"/>
                  </a:cubicBezTo>
                  <a:lnTo>
                    <a:pt x="6382" y="786"/>
                  </a:lnTo>
                  <a:cubicBezTo>
                    <a:pt x="6382" y="358"/>
                    <a:pt x="6025" y="0"/>
                    <a:pt x="5596"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3de98f0e8eb_0_2041"/>
            <p:cNvSpPr/>
            <p:nvPr/>
          </p:nvSpPr>
          <p:spPr>
            <a:xfrm>
              <a:off x="5106415" y="2456353"/>
              <a:ext cx="31509" cy="12158"/>
            </a:xfrm>
            <a:custGeom>
              <a:rect b="b" l="l" r="r" t="t"/>
              <a:pathLst>
                <a:path extrusionOk="0" h="382" w="990">
                  <a:moveTo>
                    <a:pt x="203" y="0"/>
                  </a:moveTo>
                  <a:cubicBezTo>
                    <a:pt x="96" y="0"/>
                    <a:pt x="1" y="83"/>
                    <a:pt x="1" y="191"/>
                  </a:cubicBezTo>
                  <a:cubicBezTo>
                    <a:pt x="1" y="298"/>
                    <a:pt x="96" y="381"/>
                    <a:pt x="203" y="381"/>
                  </a:cubicBezTo>
                  <a:lnTo>
                    <a:pt x="799" y="381"/>
                  </a:lnTo>
                  <a:cubicBezTo>
                    <a:pt x="894" y="381"/>
                    <a:pt x="989" y="298"/>
                    <a:pt x="989" y="191"/>
                  </a:cubicBezTo>
                  <a:cubicBezTo>
                    <a:pt x="989" y="83"/>
                    <a:pt x="894" y="0"/>
                    <a:pt x="799"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3de98f0e8eb_0_2041"/>
            <p:cNvSpPr/>
            <p:nvPr/>
          </p:nvSpPr>
          <p:spPr>
            <a:xfrm>
              <a:off x="5151133" y="2456353"/>
              <a:ext cx="82274" cy="12158"/>
            </a:xfrm>
            <a:custGeom>
              <a:rect b="b" l="l" r="r" t="t"/>
              <a:pathLst>
                <a:path extrusionOk="0" h="382" w="2585">
                  <a:moveTo>
                    <a:pt x="191" y="0"/>
                  </a:moveTo>
                  <a:cubicBezTo>
                    <a:pt x="84" y="0"/>
                    <a:pt x="1" y="83"/>
                    <a:pt x="1" y="191"/>
                  </a:cubicBezTo>
                  <a:cubicBezTo>
                    <a:pt x="1" y="298"/>
                    <a:pt x="84" y="381"/>
                    <a:pt x="191" y="381"/>
                  </a:cubicBezTo>
                  <a:lnTo>
                    <a:pt x="2394" y="381"/>
                  </a:lnTo>
                  <a:cubicBezTo>
                    <a:pt x="2501" y="381"/>
                    <a:pt x="2584" y="298"/>
                    <a:pt x="2584" y="191"/>
                  </a:cubicBezTo>
                  <a:cubicBezTo>
                    <a:pt x="2584" y="83"/>
                    <a:pt x="2501" y="0"/>
                    <a:pt x="2394"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de98f0e8eb_0_2041"/>
            <p:cNvSpPr/>
            <p:nvPr/>
          </p:nvSpPr>
          <p:spPr>
            <a:xfrm>
              <a:off x="5106415" y="2488180"/>
              <a:ext cx="126992" cy="12158"/>
            </a:xfrm>
            <a:custGeom>
              <a:rect b="b" l="l" r="r" t="t"/>
              <a:pathLst>
                <a:path extrusionOk="0" h="382" w="3990">
                  <a:moveTo>
                    <a:pt x="203" y="0"/>
                  </a:moveTo>
                  <a:cubicBezTo>
                    <a:pt x="96" y="0"/>
                    <a:pt x="1" y="83"/>
                    <a:pt x="1" y="191"/>
                  </a:cubicBezTo>
                  <a:cubicBezTo>
                    <a:pt x="1" y="298"/>
                    <a:pt x="96" y="381"/>
                    <a:pt x="203" y="381"/>
                  </a:cubicBezTo>
                  <a:lnTo>
                    <a:pt x="3799" y="381"/>
                  </a:lnTo>
                  <a:cubicBezTo>
                    <a:pt x="3906" y="381"/>
                    <a:pt x="3989" y="298"/>
                    <a:pt x="3989" y="191"/>
                  </a:cubicBezTo>
                  <a:cubicBezTo>
                    <a:pt x="3978" y="83"/>
                    <a:pt x="3906" y="0"/>
                    <a:pt x="3799"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3de98f0e8eb_0_2041"/>
            <p:cNvSpPr/>
            <p:nvPr/>
          </p:nvSpPr>
          <p:spPr>
            <a:xfrm>
              <a:off x="5106415" y="2519626"/>
              <a:ext cx="82656" cy="12540"/>
            </a:xfrm>
            <a:custGeom>
              <a:rect b="b" l="l" r="r" t="t"/>
              <a:pathLst>
                <a:path extrusionOk="0" h="394" w="2597">
                  <a:moveTo>
                    <a:pt x="203" y="0"/>
                  </a:moveTo>
                  <a:cubicBezTo>
                    <a:pt x="96" y="0"/>
                    <a:pt x="1" y="96"/>
                    <a:pt x="1" y="203"/>
                  </a:cubicBezTo>
                  <a:cubicBezTo>
                    <a:pt x="1" y="298"/>
                    <a:pt x="96" y="393"/>
                    <a:pt x="203" y="393"/>
                  </a:cubicBezTo>
                  <a:lnTo>
                    <a:pt x="2394" y="393"/>
                  </a:lnTo>
                  <a:cubicBezTo>
                    <a:pt x="2501" y="393"/>
                    <a:pt x="2596" y="298"/>
                    <a:pt x="2596" y="203"/>
                  </a:cubicBezTo>
                  <a:cubicBezTo>
                    <a:pt x="2585" y="96"/>
                    <a:pt x="2501" y="0"/>
                    <a:pt x="2394"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3de98f0e8eb_0_2041"/>
            <p:cNvSpPr/>
            <p:nvPr/>
          </p:nvSpPr>
          <p:spPr>
            <a:xfrm>
              <a:off x="5202312" y="2519626"/>
              <a:ext cx="31095" cy="12540"/>
            </a:xfrm>
            <a:custGeom>
              <a:rect b="b" l="l" r="r" t="t"/>
              <a:pathLst>
                <a:path extrusionOk="0" h="394" w="977">
                  <a:moveTo>
                    <a:pt x="191" y="0"/>
                  </a:moveTo>
                  <a:cubicBezTo>
                    <a:pt x="84" y="0"/>
                    <a:pt x="0" y="96"/>
                    <a:pt x="0" y="203"/>
                  </a:cubicBezTo>
                  <a:cubicBezTo>
                    <a:pt x="0" y="298"/>
                    <a:pt x="84" y="393"/>
                    <a:pt x="191" y="393"/>
                  </a:cubicBezTo>
                  <a:lnTo>
                    <a:pt x="786" y="393"/>
                  </a:lnTo>
                  <a:cubicBezTo>
                    <a:pt x="893" y="393"/>
                    <a:pt x="976" y="298"/>
                    <a:pt x="976" y="203"/>
                  </a:cubicBezTo>
                  <a:cubicBezTo>
                    <a:pt x="965" y="96"/>
                    <a:pt x="893" y="0"/>
                    <a:pt x="786" y="0"/>
                  </a:cubicBezTo>
                  <a:close/>
                </a:path>
              </a:pathLst>
            </a:custGeom>
            <a:solidFill>
              <a:srgbClr val="657E93"/>
            </a:solidFill>
            <a:ln>
              <a:noFill/>
            </a:ln>
          </p:spPr>
          <p:txBody>
            <a:bodyPr anchorCtr="0" anchor="ctr" bIns="203775" lIns="203775" spcFirstLastPara="1" rIns="203775" wrap="square" tIns="203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5" name="Google Shape;445;g3de98f0e8eb_0_2041"/>
          <p:cNvSpPr txBox="1"/>
          <p:nvPr/>
        </p:nvSpPr>
        <p:spPr>
          <a:xfrm>
            <a:off x="2574150" y="301400"/>
            <a:ext cx="39957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SanDisk’s Problem</a:t>
            </a:r>
            <a:endParaRPr b="1" i="0" sz="3200" u="none" cap="none" strike="noStrike">
              <a:solidFill>
                <a:srgbClr val="FFFFFF"/>
              </a:solidFill>
              <a:latin typeface="Be Vietnam Pro"/>
              <a:ea typeface="Be Vietnam Pro"/>
              <a:cs typeface="Be Vietnam Pro"/>
              <a:sym typeface="Be Vietnam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g3de98f0e8eb_0_2627"/>
          <p:cNvPicPr preferRelativeResize="0"/>
          <p:nvPr/>
        </p:nvPicPr>
        <p:blipFill rotWithShape="1">
          <a:blip r:embed="rId3">
            <a:alphaModFix/>
          </a:blip>
          <a:srcRect b="2733" l="0" r="0" t="0"/>
          <a:stretch/>
        </p:blipFill>
        <p:spPr>
          <a:xfrm>
            <a:off x="451925" y="1132275"/>
            <a:ext cx="8240151" cy="3322925"/>
          </a:xfrm>
          <a:prstGeom prst="rect">
            <a:avLst/>
          </a:prstGeom>
          <a:noFill/>
          <a:ln>
            <a:noFill/>
          </a:ln>
        </p:spPr>
      </p:pic>
      <p:sp>
        <p:nvSpPr>
          <p:cNvPr id="451" name="Google Shape;451;g3de98f0e8eb_0_2627"/>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Solution</a:t>
            </a:r>
            <a:r>
              <a:rPr b="1" lang="en" sz="3200">
                <a:solidFill>
                  <a:srgbClr val="FFFFFF"/>
                </a:solidFill>
                <a:latin typeface="Be Vietnam Pro"/>
                <a:ea typeface="Be Vietnam Pro"/>
                <a:cs typeface="Be Vietnam Pro"/>
                <a:sym typeface="Be Vietnam Pro"/>
              </a:rPr>
              <a:t> - P2P2P</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3de98f0e8eb_0_2802"/>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Core Principle</a:t>
            </a:r>
            <a:endParaRPr b="1" sz="3200">
              <a:solidFill>
                <a:srgbClr val="FFFFFF"/>
              </a:solidFill>
              <a:latin typeface="Be Vietnam Pro"/>
              <a:ea typeface="Be Vietnam Pro"/>
              <a:cs typeface="Be Vietnam Pro"/>
              <a:sym typeface="Be Vietnam Pro"/>
            </a:endParaRPr>
          </a:p>
        </p:txBody>
      </p:sp>
      <p:sp>
        <p:nvSpPr>
          <p:cNvPr id="457" name="Google Shape;457;g3de98f0e8eb_0_2802"/>
          <p:cNvSpPr txBox="1"/>
          <p:nvPr/>
        </p:nvSpPr>
        <p:spPr>
          <a:xfrm>
            <a:off x="1769400" y="1863875"/>
            <a:ext cx="5605200" cy="19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If it’s </a:t>
            </a:r>
            <a:r>
              <a:rPr lang="en" sz="4000">
                <a:solidFill>
                  <a:schemeClr val="dk1"/>
                </a:solidFill>
                <a:latin typeface="League Spartan"/>
                <a:ea typeface="League Spartan"/>
                <a:cs typeface="League Spartan"/>
                <a:sym typeface="League Spartan"/>
              </a:rPr>
              <a:t>not verified</a:t>
            </a:r>
            <a:r>
              <a:rPr lang="en" sz="4000">
                <a:solidFill>
                  <a:srgbClr val="BAC8D3"/>
                </a:solidFill>
                <a:latin typeface="League Spartan"/>
                <a:ea typeface="League Spartan"/>
                <a:cs typeface="League Spartan"/>
                <a:sym typeface="League Spartan"/>
              </a:rPr>
              <a:t>,</a:t>
            </a:r>
            <a:br>
              <a:rPr lang="en" sz="4000">
                <a:solidFill>
                  <a:srgbClr val="BAC8D3"/>
                </a:solidFill>
                <a:latin typeface="League Spartan"/>
                <a:ea typeface="League Spartan"/>
                <a:cs typeface="League Spartan"/>
                <a:sym typeface="League Spartan"/>
              </a:rPr>
            </a:br>
            <a:endParaRPr sz="40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it </a:t>
            </a:r>
            <a:r>
              <a:rPr lang="en" sz="4000">
                <a:solidFill>
                  <a:schemeClr val="dk1"/>
                </a:solidFill>
                <a:latin typeface="League Spartan"/>
                <a:ea typeface="League Spartan"/>
                <a:cs typeface="League Spartan"/>
                <a:sym typeface="League Spartan"/>
              </a:rPr>
              <a:t>doesn’t get documented</a:t>
            </a:r>
            <a:r>
              <a:rPr lang="en" sz="4000">
                <a:solidFill>
                  <a:srgbClr val="BAC8D3"/>
                </a:solidFill>
                <a:latin typeface="League Spartan"/>
                <a:ea typeface="League Spartan"/>
                <a:cs typeface="League Spartan"/>
                <a:sym typeface="League Spartan"/>
              </a:rPr>
              <a:t> </a:t>
            </a:r>
            <a:endParaRPr sz="4000">
              <a:solidFill>
                <a:srgbClr val="BAC8D3"/>
              </a:solidFill>
              <a:latin typeface="League Spartan"/>
              <a:ea typeface="League Spartan"/>
              <a:cs typeface="League Spartan"/>
              <a:sym typeface="League Spart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de98f0e8eb_0_3156"/>
          <p:cNvSpPr/>
          <p:nvPr/>
        </p:nvSpPr>
        <p:spPr>
          <a:xfrm>
            <a:off x="3616650" y="1280950"/>
            <a:ext cx="1910700" cy="4650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2200" u="none" cap="none" strike="noStrike">
                <a:solidFill>
                  <a:srgbClr val="FFFFFF"/>
                </a:solidFill>
                <a:latin typeface="League Spartan Medium"/>
                <a:ea typeface="League Spartan Medium"/>
                <a:cs typeface="League Spartan Medium"/>
                <a:sym typeface="League Spartan Medium"/>
              </a:rPr>
              <a:t>Key benefits</a:t>
            </a:r>
            <a:endParaRPr i="0" sz="2200" u="none" cap="none" strike="noStrike">
              <a:solidFill>
                <a:srgbClr val="FFFFFF"/>
              </a:solidFill>
              <a:latin typeface="League Spartan Medium"/>
              <a:ea typeface="League Spartan Medium"/>
              <a:cs typeface="League Spartan Medium"/>
              <a:sym typeface="League Spartan Medium"/>
            </a:endParaRPr>
          </a:p>
        </p:txBody>
      </p:sp>
      <p:sp>
        <p:nvSpPr>
          <p:cNvPr id="463" name="Google Shape;463;g3de98f0e8eb_0_3156"/>
          <p:cNvSpPr/>
          <p:nvPr/>
        </p:nvSpPr>
        <p:spPr>
          <a:xfrm>
            <a:off x="3499800" y="2892675"/>
            <a:ext cx="21630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100% accurate diagrams consistent with verification</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464" name="Google Shape;464;g3de98f0e8eb_0_3156"/>
          <p:cNvSpPr/>
          <p:nvPr/>
        </p:nvSpPr>
        <p:spPr>
          <a:xfrm>
            <a:off x="725625" y="2892675"/>
            <a:ext cx="21444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Time and effort savings</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465" name="Google Shape;465;g3de98f0e8eb_0_3156"/>
          <p:cNvSpPr/>
          <p:nvPr/>
        </p:nvSpPr>
        <p:spPr>
          <a:xfrm>
            <a:off x="6273975" y="2892675"/>
            <a:ext cx="21444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Encourages adoption of formal methods (PlusCal and TLA+)</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466" name="Google Shape;466;g3de98f0e8eb_0_3156"/>
          <p:cNvSpPr/>
          <p:nvPr/>
        </p:nvSpPr>
        <p:spPr>
          <a:xfrm>
            <a:off x="1539213"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Be Vietnam Pro Thin"/>
                <a:ea typeface="Be Vietnam Pro Thin"/>
                <a:cs typeface="Be Vietnam Pro Thin"/>
                <a:sym typeface="Be Vietnam Pro Thin"/>
              </a:rPr>
              <a:t>01</a:t>
            </a:r>
            <a:endParaRPr b="0" i="0" sz="1600" u="none" cap="none" strike="noStrike">
              <a:solidFill>
                <a:srgbClr val="FFFFFF"/>
              </a:solidFill>
              <a:latin typeface="Be Vietnam Pro Thin"/>
              <a:ea typeface="Be Vietnam Pro Thin"/>
              <a:cs typeface="Be Vietnam Pro Thin"/>
              <a:sym typeface="Be Vietnam Pro Thin"/>
            </a:endParaRPr>
          </a:p>
        </p:txBody>
      </p:sp>
      <p:sp>
        <p:nvSpPr>
          <p:cNvPr id="467" name="Google Shape;467;g3de98f0e8eb_0_3156"/>
          <p:cNvSpPr/>
          <p:nvPr/>
        </p:nvSpPr>
        <p:spPr>
          <a:xfrm>
            <a:off x="4313088"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600" u="none" cap="none" strike="noStrike">
                <a:solidFill>
                  <a:srgbClr val="FFFFFF"/>
                </a:solidFill>
                <a:latin typeface="Be Vietnam Pro Thin"/>
                <a:ea typeface="Be Vietnam Pro Thin"/>
                <a:cs typeface="Be Vietnam Pro Thin"/>
                <a:sym typeface="Be Vietnam Pro Thin"/>
              </a:rPr>
              <a:t>02</a:t>
            </a:r>
            <a:endParaRPr b="0" i="0" sz="1400" u="none" cap="none" strike="noStrike">
              <a:solidFill>
                <a:srgbClr val="FFFFFF"/>
              </a:solidFill>
              <a:latin typeface="League Spartan"/>
              <a:ea typeface="League Spartan"/>
              <a:cs typeface="League Spartan"/>
              <a:sym typeface="League Spartan"/>
            </a:endParaRPr>
          </a:p>
        </p:txBody>
      </p:sp>
      <p:sp>
        <p:nvSpPr>
          <p:cNvPr id="468" name="Google Shape;468;g3de98f0e8eb_0_3156"/>
          <p:cNvSpPr/>
          <p:nvPr/>
        </p:nvSpPr>
        <p:spPr>
          <a:xfrm>
            <a:off x="7086963"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600" u="none" cap="none" strike="noStrike">
                <a:solidFill>
                  <a:srgbClr val="FFFFFF"/>
                </a:solidFill>
                <a:latin typeface="Be Vietnam Pro Thin"/>
                <a:ea typeface="Be Vietnam Pro Thin"/>
                <a:cs typeface="Be Vietnam Pro Thin"/>
                <a:sym typeface="Be Vietnam Pro Thin"/>
              </a:rPr>
              <a:t>03</a:t>
            </a:r>
            <a:endParaRPr b="0" i="0" sz="1400" u="none" cap="none" strike="noStrike">
              <a:solidFill>
                <a:srgbClr val="FFFFFF"/>
              </a:solidFill>
              <a:latin typeface="League Spartan"/>
              <a:ea typeface="League Spartan"/>
              <a:cs typeface="League Spartan"/>
              <a:sym typeface="League Spartan"/>
            </a:endParaRPr>
          </a:p>
        </p:txBody>
      </p:sp>
      <p:cxnSp>
        <p:nvCxnSpPr>
          <p:cNvPr id="469" name="Google Shape;469;g3de98f0e8eb_0_3156"/>
          <p:cNvCxnSpPr>
            <a:stCxn id="462" idx="2"/>
            <a:endCxn id="466" idx="0"/>
          </p:cNvCxnSpPr>
          <p:nvPr/>
        </p:nvCxnSpPr>
        <p:spPr>
          <a:xfrm rot="5400000">
            <a:off x="2908050" y="636100"/>
            <a:ext cx="554100" cy="2773800"/>
          </a:xfrm>
          <a:prstGeom prst="bentConnector3">
            <a:avLst>
              <a:gd fmla="val 49998" name="adj1"/>
            </a:avLst>
          </a:prstGeom>
          <a:noFill/>
          <a:ln cap="flat" cmpd="sng" w="9525">
            <a:solidFill>
              <a:srgbClr val="FFFFFF"/>
            </a:solidFill>
            <a:prstDash val="solid"/>
            <a:round/>
            <a:headEnd len="sm" w="sm" type="none"/>
            <a:tailEnd len="sm" w="sm" type="none"/>
          </a:ln>
        </p:spPr>
      </p:cxnSp>
      <p:cxnSp>
        <p:nvCxnSpPr>
          <p:cNvPr id="470" name="Google Shape;470;g3de98f0e8eb_0_3156"/>
          <p:cNvCxnSpPr>
            <a:stCxn id="462" idx="2"/>
            <a:endCxn id="468" idx="0"/>
          </p:cNvCxnSpPr>
          <p:nvPr/>
        </p:nvCxnSpPr>
        <p:spPr>
          <a:xfrm flipH="1" rot="-5400000">
            <a:off x="5681850" y="636100"/>
            <a:ext cx="554100" cy="2773800"/>
          </a:xfrm>
          <a:prstGeom prst="bentConnector3">
            <a:avLst>
              <a:gd fmla="val 49998" name="adj1"/>
            </a:avLst>
          </a:prstGeom>
          <a:noFill/>
          <a:ln cap="flat" cmpd="sng" w="9525">
            <a:solidFill>
              <a:srgbClr val="FFFFFF"/>
            </a:solidFill>
            <a:prstDash val="solid"/>
            <a:round/>
            <a:headEnd len="sm" w="sm" type="none"/>
            <a:tailEnd len="sm" w="sm" type="none"/>
          </a:ln>
        </p:spPr>
      </p:cxnSp>
      <p:cxnSp>
        <p:nvCxnSpPr>
          <p:cNvPr id="471" name="Google Shape;471;g3de98f0e8eb_0_3156"/>
          <p:cNvCxnSpPr>
            <a:stCxn id="466" idx="2"/>
            <a:endCxn id="464" idx="0"/>
          </p:cNvCxnSpPr>
          <p:nvPr/>
        </p:nvCxnSpPr>
        <p:spPr>
          <a:xfrm flipH="1">
            <a:off x="1797813" y="2817823"/>
            <a:ext cx="300" cy="75000"/>
          </a:xfrm>
          <a:prstGeom prst="straightConnector1">
            <a:avLst/>
          </a:prstGeom>
          <a:noFill/>
          <a:ln cap="flat" cmpd="sng" w="9525">
            <a:solidFill>
              <a:srgbClr val="FFFFFF"/>
            </a:solidFill>
            <a:prstDash val="solid"/>
            <a:round/>
            <a:headEnd len="sm" w="sm" type="none"/>
            <a:tailEnd len="sm" w="sm" type="none"/>
          </a:ln>
        </p:spPr>
      </p:cxnSp>
      <p:cxnSp>
        <p:nvCxnSpPr>
          <p:cNvPr id="472" name="Google Shape;472;g3de98f0e8eb_0_3156"/>
          <p:cNvCxnSpPr>
            <a:stCxn id="468" idx="2"/>
            <a:endCxn id="465" idx="0"/>
          </p:cNvCxnSpPr>
          <p:nvPr/>
        </p:nvCxnSpPr>
        <p:spPr>
          <a:xfrm>
            <a:off x="7345863" y="2817823"/>
            <a:ext cx="300" cy="75000"/>
          </a:xfrm>
          <a:prstGeom prst="straightConnector1">
            <a:avLst/>
          </a:prstGeom>
          <a:noFill/>
          <a:ln cap="flat" cmpd="sng" w="9525">
            <a:solidFill>
              <a:srgbClr val="FFFFFF"/>
            </a:solidFill>
            <a:prstDash val="solid"/>
            <a:round/>
            <a:headEnd len="sm" w="sm" type="none"/>
            <a:tailEnd len="sm" w="sm" type="none"/>
          </a:ln>
        </p:spPr>
      </p:cxnSp>
      <p:cxnSp>
        <p:nvCxnSpPr>
          <p:cNvPr id="473" name="Google Shape;473;g3de98f0e8eb_0_3156"/>
          <p:cNvCxnSpPr>
            <a:stCxn id="463" idx="0"/>
            <a:endCxn id="467" idx="2"/>
          </p:cNvCxnSpPr>
          <p:nvPr/>
        </p:nvCxnSpPr>
        <p:spPr>
          <a:xfrm rot="10800000">
            <a:off x="4572000" y="2817675"/>
            <a:ext cx="9300" cy="75000"/>
          </a:xfrm>
          <a:prstGeom prst="straightConnector1">
            <a:avLst/>
          </a:prstGeom>
          <a:noFill/>
          <a:ln cap="flat" cmpd="sng" w="9525">
            <a:solidFill>
              <a:srgbClr val="FFFFFF"/>
            </a:solidFill>
            <a:prstDash val="solid"/>
            <a:round/>
            <a:headEnd len="sm" w="sm" type="none"/>
            <a:tailEnd len="sm" w="sm" type="none"/>
          </a:ln>
        </p:spPr>
      </p:cxnSp>
      <p:cxnSp>
        <p:nvCxnSpPr>
          <p:cNvPr id="474" name="Google Shape;474;g3de98f0e8eb_0_3156"/>
          <p:cNvCxnSpPr>
            <a:stCxn id="467" idx="0"/>
            <a:endCxn id="462" idx="2"/>
          </p:cNvCxnSpPr>
          <p:nvPr/>
        </p:nvCxnSpPr>
        <p:spPr>
          <a:xfrm rot="10800000">
            <a:off x="4571988" y="1745923"/>
            <a:ext cx="0" cy="554100"/>
          </a:xfrm>
          <a:prstGeom prst="straightConnector1">
            <a:avLst/>
          </a:prstGeom>
          <a:noFill/>
          <a:ln cap="flat" cmpd="sng" w="9525">
            <a:solidFill>
              <a:srgbClr val="FFFFFF"/>
            </a:solidFill>
            <a:prstDash val="solid"/>
            <a:round/>
            <a:headEnd len="sm" w="sm" type="none"/>
            <a:tailEnd len="sm" w="sm" type="none"/>
          </a:ln>
        </p:spPr>
      </p:cxnSp>
      <p:sp>
        <p:nvSpPr>
          <p:cNvPr id="475" name="Google Shape;475;g3de98f0e8eb_0_3156"/>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Value of the Solution</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theme/theme1.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